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270" r:id="rId5"/>
    <p:sldId id="260" r:id="rId6"/>
    <p:sldId id="262" r:id="rId7"/>
    <p:sldId id="318" r:id="rId8"/>
    <p:sldId id="278" r:id="rId9"/>
    <p:sldId id="306" r:id="rId10"/>
    <p:sldId id="300" r:id="rId11"/>
    <p:sldId id="309" r:id="rId12"/>
    <p:sldId id="265" r:id="rId13"/>
    <p:sldId id="316" r:id="rId14"/>
    <p:sldId id="322" r:id="rId15"/>
    <p:sldId id="290" r:id="rId16"/>
    <p:sldId id="307" r:id="rId17"/>
    <p:sldId id="293" r:id="rId18"/>
    <p:sldId id="282" r:id="rId19"/>
    <p:sldId id="268" r:id="rId20"/>
    <p:sldId id="272" r:id="rId21"/>
    <p:sldId id="314" r:id="rId22"/>
    <p:sldId id="283" r:id="rId23"/>
    <p:sldId id="315" r:id="rId24"/>
    <p:sldId id="319" r:id="rId25"/>
    <p:sldId id="328" r:id="rId26"/>
    <p:sldId id="325" r:id="rId27"/>
    <p:sldId id="326" r:id="rId28"/>
    <p:sldId id="327" r:id="rId29"/>
    <p:sldId id="329" r:id="rId30"/>
    <p:sldId id="321" r:id="rId31"/>
    <p:sldId id="311" r:id="rId32"/>
    <p:sldId id="308" r:id="rId33"/>
    <p:sldId id="285" r:id="rId34"/>
    <p:sldId id="324" r:id="rId35"/>
    <p:sldId id="26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2F2F2"/>
    <a:srgbClr val="462340"/>
    <a:srgbClr val="4B374B"/>
    <a:srgbClr val="4A7260"/>
    <a:srgbClr val="8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6E1380-584A-77B8-F0AD-7B74AF475D56}" v="436" dt="2020-09-02T13:35:16.911"/>
    <p1510:client id="{4ECB75C5-6FFC-164F-F938-2E84D67C26BE}" v="948" dt="2020-09-03T15:21:10.354"/>
    <p1510:client id="{7A5A34E8-C89C-40C7-8E63-80EB7F32BF12}" v="66" dt="2020-09-02T17:47:35.001"/>
    <p1510:client id="{952CAD74-50C9-1054-2AF2-FE60820D0FC2}" v="198" dt="2020-09-03T15:46:29.981"/>
    <p1510:client id="{E1E78483-F44C-FE94-085D-B24A74181A15}" v="8" dt="2020-09-02T18:00:34.602"/>
    <p1510:client id="{E70D0629-B404-E149-D5CE-4E531F29FD19}" v="39" dt="2020-09-03T13:40:13.117"/>
    <p1510:client id="{F05E8572-E37B-6653-4D48-F8274BFB684A}" v="12" dt="2020-09-02T13:43:55.290"/>
  </p1510:revLst>
</p1510:revInfo>
</file>

<file path=ppt/tableStyles.xml><?xml version="1.0" encoding="utf-8"?>
<a:tblStyleLst xmlns:a="http://schemas.openxmlformats.org/drawingml/2006/main" def="{72833802-FEF1-4C79-8D5D-14CF1EAF98D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226" autoAdjust="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7DC5B6-9F8D-40FB-ACCA-38E9DA08FFD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B80C5B4-4B8A-4F5D-8D0C-EF16E131452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solidFill>
                <a:srgbClr val="010000"/>
              </a:solidFill>
              <a:latin typeface="Century Gothic"/>
            </a:rPr>
            <a:t>Primary</a:t>
          </a:r>
          <a:r>
            <a:rPr lang="en-US" b="0" i="0" u="none" strike="noStrike" cap="none" baseline="0" noProof="0">
              <a:solidFill>
                <a:srgbClr val="010000"/>
              </a:solidFill>
              <a:latin typeface="Century Gothic"/>
            </a:rPr>
            <a:t> obligation:</a:t>
          </a:r>
          <a:r>
            <a:rPr lang="en-US" b="0" i="0" u="none" strike="noStrike" cap="none" baseline="0" noProof="0">
              <a:latin typeface="Century Gothic"/>
            </a:rPr>
            <a:t> your own research and writing</a:t>
          </a:r>
          <a:endParaRPr lang="en-US" dirty="0"/>
        </a:p>
      </dgm:t>
    </dgm:pt>
    <dgm:pt modelId="{EDCAC620-ECB3-49E5-A580-4D3F6648264D}" type="parTrans" cxnId="{2D5D8909-29B6-451D-8DD7-914087E45188}">
      <dgm:prSet/>
      <dgm:spPr/>
      <dgm:t>
        <a:bodyPr/>
        <a:lstStyle/>
        <a:p>
          <a:endParaRPr lang="en-US"/>
        </a:p>
      </dgm:t>
    </dgm:pt>
    <dgm:pt modelId="{1785F3A6-32FD-4B64-8634-A707E2009110}" type="sibTrans" cxnId="{2D5D8909-29B6-451D-8DD7-914087E45188}">
      <dgm:prSet/>
      <dgm:spPr/>
      <dgm:t>
        <a:bodyPr/>
        <a:lstStyle/>
        <a:p>
          <a:endParaRPr lang="en-US"/>
        </a:p>
      </dgm:t>
    </dgm:pt>
    <dgm:pt modelId="{FC2B6BB8-ED97-4810-8485-5E7F62FEBBF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entury Gothic"/>
            </a:rPr>
            <a:t>Other obligations: seminars, lectures, dinners (if possible)</a:t>
          </a:r>
          <a:endParaRPr lang="en-US" dirty="0"/>
        </a:p>
      </dgm:t>
    </dgm:pt>
    <dgm:pt modelId="{27EF95E3-4073-467F-A3BA-64DACE47F399}" type="parTrans" cxnId="{08745CE0-DA04-410F-A1F9-BF8675FEFF66}">
      <dgm:prSet/>
      <dgm:spPr/>
      <dgm:t>
        <a:bodyPr/>
        <a:lstStyle/>
        <a:p>
          <a:endParaRPr lang="en-US"/>
        </a:p>
      </dgm:t>
    </dgm:pt>
    <dgm:pt modelId="{4BB338AA-F72B-42FD-A2DE-4CF9789B293D}" type="sibTrans" cxnId="{08745CE0-DA04-410F-A1F9-BF8675FEFF66}">
      <dgm:prSet/>
      <dgm:spPr/>
      <dgm:t>
        <a:bodyPr/>
        <a:lstStyle/>
        <a:p>
          <a:endParaRPr lang="en-US"/>
        </a:p>
      </dgm:t>
    </dgm:pt>
    <dgm:pt modelId="{6DD4356B-9320-4CC2-AFCA-B5636D52D3B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entury Gothic"/>
            </a:rPr>
            <a:t>Most valuable opportunity: conversations and connections with others</a:t>
          </a:r>
          <a:endParaRPr lang="en-US" dirty="0"/>
        </a:p>
      </dgm:t>
    </dgm:pt>
    <dgm:pt modelId="{987E3784-CF90-476E-A999-4917AC8498D7}" type="parTrans" cxnId="{383D526F-61F3-49A4-A3AE-BF7BC622F918}">
      <dgm:prSet/>
      <dgm:spPr/>
    </dgm:pt>
    <dgm:pt modelId="{BDAE6B9F-5B4D-47BC-A63A-97273B35F164}" type="sibTrans" cxnId="{383D526F-61F3-49A4-A3AE-BF7BC622F918}">
      <dgm:prSet/>
      <dgm:spPr/>
      <dgm:t>
        <a:bodyPr/>
        <a:lstStyle/>
        <a:p>
          <a:endParaRPr lang="en-US"/>
        </a:p>
      </dgm:t>
    </dgm:pt>
    <dgm:pt modelId="{53A198FA-7C0A-4B96-85F7-54AF1CDCDE7C}" type="pres">
      <dgm:prSet presAssocID="{887DC5B6-9F8D-40FB-ACCA-38E9DA08FFD2}" presName="root" presStyleCnt="0">
        <dgm:presLayoutVars>
          <dgm:dir/>
          <dgm:resizeHandles val="exact"/>
        </dgm:presLayoutVars>
      </dgm:prSet>
      <dgm:spPr/>
    </dgm:pt>
    <dgm:pt modelId="{E7038C77-F866-41A6-8D80-0C641C5A942F}" type="pres">
      <dgm:prSet presAssocID="{EB80C5B4-4B8A-4F5D-8D0C-EF16E131452F}" presName="compNode" presStyleCnt="0"/>
      <dgm:spPr/>
    </dgm:pt>
    <dgm:pt modelId="{CE2AB725-00A7-47AB-9F41-9247EC4097E0}" type="pres">
      <dgm:prSet presAssocID="{EB80C5B4-4B8A-4F5D-8D0C-EF16E131452F}" presName="bgRect" presStyleLbl="bgShp" presStyleIdx="0" presStyleCnt="3"/>
      <dgm:spPr/>
    </dgm:pt>
    <dgm:pt modelId="{FF0060F2-F394-4FF6-B79C-0672C23EC623}" type="pres">
      <dgm:prSet presAssocID="{EB80C5B4-4B8A-4F5D-8D0C-EF16E131452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7B1587E6-B95C-4AD7-A8A2-C997517DA454}" type="pres">
      <dgm:prSet presAssocID="{EB80C5B4-4B8A-4F5D-8D0C-EF16E131452F}" presName="spaceRect" presStyleCnt="0"/>
      <dgm:spPr/>
    </dgm:pt>
    <dgm:pt modelId="{39174FAB-81FB-46AE-A2C6-BCDCD9E3A6DC}" type="pres">
      <dgm:prSet presAssocID="{EB80C5B4-4B8A-4F5D-8D0C-EF16E131452F}" presName="parTx" presStyleLbl="revTx" presStyleIdx="0" presStyleCnt="3">
        <dgm:presLayoutVars>
          <dgm:chMax val="0"/>
          <dgm:chPref val="0"/>
        </dgm:presLayoutVars>
      </dgm:prSet>
      <dgm:spPr/>
    </dgm:pt>
    <dgm:pt modelId="{98871963-7201-45C8-AAAD-587797ADE139}" type="pres">
      <dgm:prSet presAssocID="{1785F3A6-32FD-4B64-8634-A707E2009110}" presName="sibTrans" presStyleCnt="0"/>
      <dgm:spPr/>
    </dgm:pt>
    <dgm:pt modelId="{2CF8ABD1-C2D5-4C1C-8F6F-0D717408673B}" type="pres">
      <dgm:prSet presAssocID="{FC2B6BB8-ED97-4810-8485-5E7F62FEBBF0}" presName="compNode" presStyleCnt="0"/>
      <dgm:spPr/>
    </dgm:pt>
    <dgm:pt modelId="{C14D47A7-2D0F-4C92-9E1D-AA2BBCBC5FCD}" type="pres">
      <dgm:prSet presAssocID="{FC2B6BB8-ED97-4810-8485-5E7F62FEBBF0}" presName="bgRect" presStyleLbl="bgShp" presStyleIdx="1" presStyleCnt="3"/>
      <dgm:spPr/>
    </dgm:pt>
    <dgm:pt modelId="{07FCE32B-F618-415F-8314-8488C89BC833}" type="pres">
      <dgm:prSet presAssocID="{FC2B6BB8-ED97-4810-8485-5E7F62FEBBF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d Book"/>
        </a:ext>
      </dgm:extLst>
    </dgm:pt>
    <dgm:pt modelId="{DCA503B2-98E9-4B9C-845F-71FDE1492DDA}" type="pres">
      <dgm:prSet presAssocID="{FC2B6BB8-ED97-4810-8485-5E7F62FEBBF0}" presName="spaceRect" presStyleCnt="0"/>
      <dgm:spPr/>
    </dgm:pt>
    <dgm:pt modelId="{0E628D19-6FFB-4779-A73C-E792ADCD0FD1}" type="pres">
      <dgm:prSet presAssocID="{FC2B6BB8-ED97-4810-8485-5E7F62FEBBF0}" presName="parTx" presStyleLbl="revTx" presStyleIdx="1" presStyleCnt="3">
        <dgm:presLayoutVars>
          <dgm:chMax val="0"/>
          <dgm:chPref val="0"/>
        </dgm:presLayoutVars>
      </dgm:prSet>
      <dgm:spPr/>
    </dgm:pt>
    <dgm:pt modelId="{AE56CBC5-4D0A-4106-AAB2-AA7DF2075187}" type="pres">
      <dgm:prSet presAssocID="{4BB338AA-F72B-42FD-A2DE-4CF9789B293D}" presName="sibTrans" presStyleCnt="0"/>
      <dgm:spPr/>
    </dgm:pt>
    <dgm:pt modelId="{98FA70B8-BE51-4D17-B048-12B559A54835}" type="pres">
      <dgm:prSet presAssocID="{6DD4356B-9320-4CC2-AFCA-B5636D52D3BB}" presName="compNode" presStyleCnt="0"/>
      <dgm:spPr/>
    </dgm:pt>
    <dgm:pt modelId="{58634731-9FE8-4E50-B188-D005FAA433B1}" type="pres">
      <dgm:prSet presAssocID="{6DD4356B-9320-4CC2-AFCA-B5636D52D3BB}" presName="bgRect" presStyleLbl="bgShp" presStyleIdx="2" presStyleCnt="3"/>
      <dgm:spPr/>
    </dgm:pt>
    <dgm:pt modelId="{F726D937-EC2F-4A11-B1ED-55E594148DCE}" type="pres">
      <dgm:prSet presAssocID="{6DD4356B-9320-4CC2-AFCA-B5636D52D3B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1E6FFE72-7C54-4AD6-A1AB-B22953A61BEC}" type="pres">
      <dgm:prSet presAssocID="{6DD4356B-9320-4CC2-AFCA-B5636D52D3BB}" presName="spaceRect" presStyleCnt="0"/>
      <dgm:spPr/>
    </dgm:pt>
    <dgm:pt modelId="{65D75DA0-89C3-4F1B-9E8E-648C52D58C6A}" type="pres">
      <dgm:prSet presAssocID="{6DD4356B-9320-4CC2-AFCA-B5636D52D3B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D5D8909-29B6-451D-8DD7-914087E45188}" srcId="{887DC5B6-9F8D-40FB-ACCA-38E9DA08FFD2}" destId="{EB80C5B4-4B8A-4F5D-8D0C-EF16E131452F}" srcOrd="0" destOrd="0" parTransId="{EDCAC620-ECB3-49E5-A580-4D3F6648264D}" sibTransId="{1785F3A6-32FD-4B64-8634-A707E2009110}"/>
    <dgm:cxn modelId="{E3675F5B-4E90-458A-BF79-E37DBA09EF2D}" type="presOf" srcId="{6DD4356B-9320-4CC2-AFCA-B5636D52D3BB}" destId="{65D75DA0-89C3-4F1B-9E8E-648C52D58C6A}" srcOrd="0" destOrd="0" presId="urn:microsoft.com/office/officeart/2018/2/layout/IconVerticalSolidList"/>
    <dgm:cxn modelId="{FC126D68-F2E2-4F8C-A05C-63C9A1239969}" type="presOf" srcId="{FC2B6BB8-ED97-4810-8485-5E7F62FEBBF0}" destId="{0E628D19-6FFB-4779-A73C-E792ADCD0FD1}" srcOrd="0" destOrd="0" presId="urn:microsoft.com/office/officeart/2018/2/layout/IconVerticalSolidList"/>
    <dgm:cxn modelId="{3C0BE56D-675E-4A67-AF41-B044E56D0226}" type="presOf" srcId="{887DC5B6-9F8D-40FB-ACCA-38E9DA08FFD2}" destId="{53A198FA-7C0A-4B96-85F7-54AF1CDCDE7C}" srcOrd="0" destOrd="0" presId="urn:microsoft.com/office/officeart/2018/2/layout/IconVerticalSolidList"/>
    <dgm:cxn modelId="{383D526F-61F3-49A4-A3AE-BF7BC622F918}" srcId="{887DC5B6-9F8D-40FB-ACCA-38E9DA08FFD2}" destId="{6DD4356B-9320-4CC2-AFCA-B5636D52D3BB}" srcOrd="2" destOrd="0" parTransId="{987E3784-CF90-476E-A999-4917AC8498D7}" sibTransId="{BDAE6B9F-5B4D-47BC-A63A-97273B35F164}"/>
    <dgm:cxn modelId="{1B529478-1884-4C2A-85A9-4B60772F7D8F}" type="presOf" srcId="{EB80C5B4-4B8A-4F5D-8D0C-EF16E131452F}" destId="{39174FAB-81FB-46AE-A2C6-BCDCD9E3A6DC}" srcOrd="0" destOrd="0" presId="urn:microsoft.com/office/officeart/2018/2/layout/IconVerticalSolidList"/>
    <dgm:cxn modelId="{08745CE0-DA04-410F-A1F9-BF8675FEFF66}" srcId="{887DC5B6-9F8D-40FB-ACCA-38E9DA08FFD2}" destId="{FC2B6BB8-ED97-4810-8485-5E7F62FEBBF0}" srcOrd="1" destOrd="0" parTransId="{27EF95E3-4073-467F-A3BA-64DACE47F399}" sibTransId="{4BB338AA-F72B-42FD-A2DE-4CF9789B293D}"/>
    <dgm:cxn modelId="{0F424E02-5CF4-454C-89B7-BE030CF7AB42}" type="presParOf" srcId="{53A198FA-7C0A-4B96-85F7-54AF1CDCDE7C}" destId="{E7038C77-F866-41A6-8D80-0C641C5A942F}" srcOrd="0" destOrd="0" presId="urn:microsoft.com/office/officeart/2018/2/layout/IconVerticalSolidList"/>
    <dgm:cxn modelId="{EEEFB268-C65E-4E88-9FA5-C95F77DB28D5}" type="presParOf" srcId="{E7038C77-F866-41A6-8D80-0C641C5A942F}" destId="{CE2AB725-00A7-47AB-9F41-9247EC4097E0}" srcOrd="0" destOrd="0" presId="urn:microsoft.com/office/officeart/2018/2/layout/IconVerticalSolidList"/>
    <dgm:cxn modelId="{AEB456B3-B625-4E14-801C-C8ACF469DF79}" type="presParOf" srcId="{E7038C77-F866-41A6-8D80-0C641C5A942F}" destId="{FF0060F2-F394-4FF6-B79C-0672C23EC623}" srcOrd="1" destOrd="0" presId="urn:microsoft.com/office/officeart/2018/2/layout/IconVerticalSolidList"/>
    <dgm:cxn modelId="{16E83984-80D4-4188-85DD-BC2BD0AD7B3F}" type="presParOf" srcId="{E7038C77-F866-41A6-8D80-0C641C5A942F}" destId="{7B1587E6-B95C-4AD7-A8A2-C997517DA454}" srcOrd="2" destOrd="0" presId="urn:microsoft.com/office/officeart/2018/2/layout/IconVerticalSolidList"/>
    <dgm:cxn modelId="{C4EA31FA-6C3F-4C30-876F-50397049395F}" type="presParOf" srcId="{E7038C77-F866-41A6-8D80-0C641C5A942F}" destId="{39174FAB-81FB-46AE-A2C6-BCDCD9E3A6DC}" srcOrd="3" destOrd="0" presId="urn:microsoft.com/office/officeart/2018/2/layout/IconVerticalSolidList"/>
    <dgm:cxn modelId="{C2050F68-795A-4E7B-BE75-86ED324D39AE}" type="presParOf" srcId="{53A198FA-7C0A-4B96-85F7-54AF1CDCDE7C}" destId="{98871963-7201-45C8-AAAD-587797ADE139}" srcOrd="1" destOrd="0" presId="urn:microsoft.com/office/officeart/2018/2/layout/IconVerticalSolidList"/>
    <dgm:cxn modelId="{BA740216-845C-48A3-BEE8-AEF5625B7033}" type="presParOf" srcId="{53A198FA-7C0A-4B96-85F7-54AF1CDCDE7C}" destId="{2CF8ABD1-C2D5-4C1C-8F6F-0D717408673B}" srcOrd="2" destOrd="0" presId="urn:microsoft.com/office/officeart/2018/2/layout/IconVerticalSolidList"/>
    <dgm:cxn modelId="{B1C1FA46-40FC-4171-A2CD-01B93ED6F371}" type="presParOf" srcId="{2CF8ABD1-C2D5-4C1C-8F6F-0D717408673B}" destId="{C14D47A7-2D0F-4C92-9E1D-AA2BBCBC5FCD}" srcOrd="0" destOrd="0" presId="urn:microsoft.com/office/officeart/2018/2/layout/IconVerticalSolidList"/>
    <dgm:cxn modelId="{AE0FB55C-8461-4679-83A4-9E7B78EB0610}" type="presParOf" srcId="{2CF8ABD1-C2D5-4C1C-8F6F-0D717408673B}" destId="{07FCE32B-F618-415F-8314-8488C89BC833}" srcOrd="1" destOrd="0" presId="urn:microsoft.com/office/officeart/2018/2/layout/IconVerticalSolidList"/>
    <dgm:cxn modelId="{E67F0DF1-0A32-40A5-8236-04700D6ACF60}" type="presParOf" srcId="{2CF8ABD1-C2D5-4C1C-8F6F-0D717408673B}" destId="{DCA503B2-98E9-4B9C-845F-71FDE1492DDA}" srcOrd="2" destOrd="0" presId="urn:microsoft.com/office/officeart/2018/2/layout/IconVerticalSolidList"/>
    <dgm:cxn modelId="{74ED0749-9734-49F6-8E53-72E993719174}" type="presParOf" srcId="{2CF8ABD1-C2D5-4C1C-8F6F-0D717408673B}" destId="{0E628D19-6FFB-4779-A73C-E792ADCD0FD1}" srcOrd="3" destOrd="0" presId="urn:microsoft.com/office/officeart/2018/2/layout/IconVerticalSolidList"/>
    <dgm:cxn modelId="{A1F9699E-B01E-4ADB-A61F-E95D1E2CFEFE}" type="presParOf" srcId="{53A198FA-7C0A-4B96-85F7-54AF1CDCDE7C}" destId="{AE56CBC5-4D0A-4106-AAB2-AA7DF2075187}" srcOrd="3" destOrd="0" presId="urn:microsoft.com/office/officeart/2018/2/layout/IconVerticalSolidList"/>
    <dgm:cxn modelId="{3DD2E364-E07C-409D-89C6-C1033793B830}" type="presParOf" srcId="{53A198FA-7C0A-4B96-85F7-54AF1CDCDE7C}" destId="{98FA70B8-BE51-4D17-B048-12B559A54835}" srcOrd="4" destOrd="0" presId="urn:microsoft.com/office/officeart/2018/2/layout/IconVerticalSolidList"/>
    <dgm:cxn modelId="{DACBE962-0FB4-4300-80BE-83EEE78975BC}" type="presParOf" srcId="{98FA70B8-BE51-4D17-B048-12B559A54835}" destId="{58634731-9FE8-4E50-B188-D005FAA433B1}" srcOrd="0" destOrd="0" presId="urn:microsoft.com/office/officeart/2018/2/layout/IconVerticalSolidList"/>
    <dgm:cxn modelId="{57A3029A-0225-425F-943C-8292FF5994C7}" type="presParOf" srcId="{98FA70B8-BE51-4D17-B048-12B559A54835}" destId="{F726D937-EC2F-4A11-B1ED-55E594148DCE}" srcOrd="1" destOrd="0" presId="urn:microsoft.com/office/officeart/2018/2/layout/IconVerticalSolidList"/>
    <dgm:cxn modelId="{906F9E04-DC4F-40C3-805A-8377F4B86253}" type="presParOf" srcId="{98FA70B8-BE51-4D17-B048-12B559A54835}" destId="{1E6FFE72-7C54-4AD6-A1AB-B22953A61BEC}" srcOrd="2" destOrd="0" presId="urn:microsoft.com/office/officeart/2018/2/layout/IconVerticalSolidList"/>
    <dgm:cxn modelId="{76593B2D-EAFB-4919-B61E-C4A9BBC81B7D}" type="presParOf" srcId="{98FA70B8-BE51-4D17-B048-12B559A54835}" destId="{65D75DA0-89C3-4F1B-9E8E-648C52D58C6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2AB725-00A7-47AB-9F41-9247EC4097E0}">
      <dsp:nvSpPr>
        <dsp:cNvPr id="0" name=""/>
        <dsp:cNvSpPr/>
      </dsp:nvSpPr>
      <dsp:spPr>
        <a:xfrm>
          <a:off x="0" y="710"/>
          <a:ext cx="6466567" cy="166232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0060F2-F394-4FF6-B79C-0672C23EC623}">
      <dsp:nvSpPr>
        <dsp:cNvPr id="0" name=""/>
        <dsp:cNvSpPr/>
      </dsp:nvSpPr>
      <dsp:spPr>
        <a:xfrm>
          <a:off x="502854" y="374734"/>
          <a:ext cx="914281" cy="9142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174FAB-81FB-46AE-A2C6-BCDCD9E3A6DC}">
      <dsp:nvSpPr>
        <dsp:cNvPr id="0" name=""/>
        <dsp:cNvSpPr/>
      </dsp:nvSpPr>
      <dsp:spPr>
        <a:xfrm>
          <a:off x="1919990" y="710"/>
          <a:ext cx="4546576" cy="1662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930" tIns="175930" rIns="175930" bIns="17593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010000"/>
              </a:solidFill>
              <a:latin typeface="Century Gothic"/>
            </a:rPr>
            <a:t>Primary</a:t>
          </a:r>
          <a:r>
            <a:rPr lang="en-US" sz="2400" b="0" i="0" u="none" strike="noStrike" kern="1200" cap="none" baseline="0" noProof="0">
              <a:solidFill>
                <a:srgbClr val="010000"/>
              </a:solidFill>
              <a:latin typeface="Century Gothic"/>
            </a:rPr>
            <a:t> obligation:</a:t>
          </a:r>
          <a:r>
            <a:rPr lang="en-US" sz="2400" b="0" i="0" u="none" strike="noStrike" kern="1200" cap="none" baseline="0" noProof="0">
              <a:latin typeface="Century Gothic"/>
            </a:rPr>
            <a:t> your own research and writing</a:t>
          </a:r>
          <a:endParaRPr lang="en-US" sz="2400" kern="1200" dirty="0"/>
        </a:p>
      </dsp:txBody>
      <dsp:txXfrm>
        <a:off x="1919990" y="710"/>
        <a:ext cx="4546576" cy="1662329"/>
      </dsp:txXfrm>
    </dsp:sp>
    <dsp:sp modelId="{C14D47A7-2D0F-4C92-9E1D-AA2BBCBC5FCD}">
      <dsp:nvSpPr>
        <dsp:cNvPr id="0" name=""/>
        <dsp:cNvSpPr/>
      </dsp:nvSpPr>
      <dsp:spPr>
        <a:xfrm>
          <a:off x="0" y="2078622"/>
          <a:ext cx="6466567" cy="166232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FCE32B-F618-415F-8314-8488C89BC833}">
      <dsp:nvSpPr>
        <dsp:cNvPr id="0" name=""/>
        <dsp:cNvSpPr/>
      </dsp:nvSpPr>
      <dsp:spPr>
        <a:xfrm>
          <a:off x="502854" y="2452646"/>
          <a:ext cx="914281" cy="9142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628D19-6FFB-4779-A73C-E792ADCD0FD1}">
      <dsp:nvSpPr>
        <dsp:cNvPr id="0" name=""/>
        <dsp:cNvSpPr/>
      </dsp:nvSpPr>
      <dsp:spPr>
        <a:xfrm>
          <a:off x="1919990" y="2078622"/>
          <a:ext cx="4546576" cy="1662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930" tIns="175930" rIns="175930" bIns="17593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entury Gothic"/>
            </a:rPr>
            <a:t>Other obligations: seminars, lectures, dinners (if possible)</a:t>
          </a:r>
          <a:endParaRPr lang="en-US" sz="2400" kern="1200" dirty="0"/>
        </a:p>
      </dsp:txBody>
      <dsp:txXfrm>
        <a:off x="1919990" y="2078622"/>
        <a:ext cx="4546576" cy="1662329"/>
      </dsp:txXfrm>
    </dsp:sp>
    <dsp:sp modelId="{58634731-9FE8-4E50-B188-D005FAA433B1}">
      <dsp:nvSpPr>
        <dsp:cNvPr id="0" name=""/>
        <dsp:cNvSpPr/>
      </dsp:nvSpPr>
      <dsp:spPr>
        <a:xfrm>
          <a:off x="0" y="4156534"/>
          <a:ext cx="6466567" cy="166232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26D937-EC2F-4A11-B1ED-55E594148DCE}">
      <dsp:nvSpPr>
        <dsp:cNvPr id="0" name=""/>
        <dsp:cNvSpPr/>
      </dsp:nvSpPr>
      <dsp:spPr>
        <a:xfrm>
          <a:off x="502854" y="4530559"/>
          <a:ext cx="914281" cy="9142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D75DA0-89C3-4F1B-9E8E-648C52D58C6A}">
      <dsp:nvSpPr>
        <dsp:cNvPr id="0" name=""/>
        <dsp:cNvSpPr/>
      </dsp:nvSpPr>
      <dsp:spPr>
        <a:xfrm>
          <a:off x="1919990" y="4156534"/>
          <a:ext cx="4546576" cy="1662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930" tIns="175930" rIns="175930" bIns="17593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entury Gothic"/>
            </a:rPr>
            <a:t>Most valuable opportunity: conversations and connections with others</a:t>
          </a:r>
          <a:endParaRPr lang="en-US" sz="2400" kern="1200" dirty="0"/>
        </a:p>
      </dsp:txBody>
      <dsp:txXfrm>
        <a:off x="1919990" y="4156534"/>
        <a:ext cx="4546576" cy="16623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E1F9995-ABA5-4B84-A110-13D73B9367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0FC55C-A306-4A55-B35A-6BA5203CC3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6B64A6-5383-4553-9650-AE943B3D4590}" type="datetimeFigureOut">
              <a:rPr lang="en-GB" smtClean="0"/>
              <a:t>03/09/2020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BC51AC-ACC0-4B35-8350-D8EA48E4E6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2F829-76AE-4D6B-A09B-E771F87F6D6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CB224-3C4D-493C-AEF6-51FAC3CC7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1979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E0DF2-F06A-4107-A20D-CF99C15F57D9}" type="datetimeFigureOut">
              <a:rPr lang="en-GB" smtClean="0"/>
              <a:t>03/09/2020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09F48-E3F7-4432-94C0-BC9DA42EAC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10632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48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881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813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87D6B07-9595-4D7C-A1C7-EE4327E86C4F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2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EAC7A8-37E9-4B9E-B736-A22B168C80E4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2B49C9-D888-4DFD-821C-C8761C791457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7C6874-A790-4966-9E2B-1615E67A53D2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B2B5D3-CC1C-45E2-BB10-D1175A138A49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994648-15A7-4F74-9BE2-5A7A9FF67672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8E98649-FB1E-484B-911E-90A1B1AE58F1}"/>
              </a:ext>
            </a:extLst>
          </p:cNvPr>
          <p:cNvSpPr/>
          <p:nvPr userDrawn="1"/>
        </p:nvSpPr>
        <p:spPr>
          <a:xfrm>
            <a:off x="2387600" y="1"/>
            <a:ext cx="7416800" cy="6858001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4FE51EC-6EEE-4E9B-95E0-8B3BEC6560A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67000" y="0"/>
            <a:ext cx="6858000" cy="6858000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EC2E97-8DAA-48A7-AC52-B4B5AD2C486E}"/>
              </a:ext>
            </a:extLst>
          </p:cNvPr>
          <p:cNvCxnSpPr/>
          <p:nvPr userDrawn="1"/>
        </p:nvCxnSpPr>
        <p:spPr>
          <a:xfrm>
            <a:off x="5791785" y="3949699"/>
            <a:ext cx="60843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002804-57E2-4379-9103-073F4D46F0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7248" y="1124712"/>
            <a:ext cx="5943600" cy="2596896"/>
          </a:xfrm>
        </p:spPr>
        <p:txBody>
          <a:bodyPr vert="horz" lIns="91440" tIns="45720" rIns="91440" bIns="45720" rtlCol="0" anchor="b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80000"/>
              </a:lnSpc>
            </a:pPr>
            <a:r>
              <a:rPr lang="en-US"/>
              <a:t>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109CAD-EBE3-4421-954D-A76C885B27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84448" y="4315968"/>
            <a:ext cx="5029200" cy="886968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>
              <a:buNone/>
              <a:defRPr lang="en-GB" sz="1800" b="1" spc="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 algn="ctr"/>
            <a:r>
              <a:rPr lang="en-US"/>
              <a:t>Subtitle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9085F81-D49A-4915-8EEC-2A1A96AC0B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1140" y="5795479"/>
            <a:ext cx="2915816" cy="258532"/>
          </a:xfrm>
        </p:spPr>
        <p:txBody>
          <a:bodyPr vert="horz" wrap="square" lIns="91440" tIns="45720" rIns="91440" bIns="45720" rtlCol="0" anchor="ctr" anchorCtr="1">
            <a:spAutoFit/>
          </a:bodyPr>
          <a:lstStyle>
            <a:lvl1pPr marL="0" indent="0">
              <a:buNone/>
              <a:defRPr lang="en-US" sz="1200" b="0" spc="3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228600" lvl="0" indent="-228600" algn="ctr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501361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Imag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112A8F-331B-4802-920C-B687B9108DB9}"/>
              </a:ext>
            </a:extLst>
          </p:cNvPr>
          <p:cNvGrpSpPr/>
          <p:nvPr userDrawn="1"/>
        </p:nvGrpSpPr>
        <p:grpSpPr>
          <a:xfrm>
            <a:off x="0" y="0"/>
            <a:ext cx="12192000" cy="3255962"/>
            <a:chOff x="0" y="1770061"/>
            <a:chExt cx="12192000" cy="3255962"/>
          </a:xfrm>
          <a:solidFill>
            <a:schemeClr val="accent3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A887D8-B543-4BB8-8D6E-605A1E5C80FD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CC35E9C-9E03-4FFE-B868-4D04E8E7C1F3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4E81BF-ADCA-4D13-BE06-476741FE55C0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63D872D-8369-4426-A311-7F054F9DB5E1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C819C9-B789-44A8-9B98-F466EE191F5D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1849" y="3387725"/>
            <a:ext cx="5680075" cy="170086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46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/>
              <a:t>Section Header</a:t>
            </a:r>
            <a:endParaRPr lang="en-GB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B2B3AD73-9CBC-4740-A178-7CA91A791E40}"/>
              </a:ext>
            </a:extLst>
          </p:cNvPr>
          <p:cNvSpPr/>
          <p:nvPr userDrawn="1"/>
        </p:nvSpPr>
        <p:spPr>
          <a:xfrm rot="18900000" flipH="1">
            <a:off x="436216" y="4610094"/>
            <a:ext cx="218598" cy="21859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4FDF2-DE4E-4F8D-98CE-1DD90825B0A4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831849" y="5164364"/>
            <a:ext cx="5680075" cy="107858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spc="3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1B3AF5-0AF9-445C-9B18-5CED755A048F}"/>
              </a:ext>
            </a:extLst>
          </p:cNvPr>
          <p:cNvSpPr/>
          <p:nvPr/>
        </p:nvSpPr>
        <p:spPr>
          <a:xfrm>
            <a:off x="6511925" y="131762"/>
            <a:ext cx="5416549" cy="541654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Picture Placeholder 21">
            <a:extLst>
              <a:ext uri="{FF2B5EF4-FFF2-40B4-BE49-F238E27FC236}">
                <a16:creationId xmlns:a16="http://schemas.microsoft.com/office/drawing/2014/main" id="{FF97C0E2-E15D-4EB9-9FF8-CB859892B95B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715973" y="335810"/>
            <a:ext cx="5010912" cy="5010912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940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FBE8C2-A941-4BA0-AB92-8B9DAEA8D9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1EE7A0-1D71-4AE9-A7A8-91F84FED2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500492"/>
            <a:ext cx="10980413" cy="4934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4736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4A6DB18-4C6E-41E3-B11B-1FE933E84ABD}"/>
              </a:ext>
            </a:extLst>
          </p:cNvPr>
          <p:cNvSpPr/>
          <p:nvPr userDrawn="1"/>
        </p:nvSpPr>
        <p:spPr>
          <a:xfrm rot="19800000">
            <a:off x="-1368850" y="-967093"/>
            <a:ext cx="8283042" cy="3255962"/>
          </a:xfrm>
          <a:custGeom>
            <a:avLst/>
            <a:gdLst>
              <a:gd name="connsiteX0" fmla="*/ 8159309 w 8283042"/>
              <a:gd name="connsiteY0" fmla="*/ 3184525 h 3255962"/>
              <a:gd name="connsiteX1" fmla="*/ 8283042 w 8283042"/>
              <a:gd name="connsiteY1" fmla="*/ 3255962 h 3255962"/>
              <a:gd name="connsiteX2" fmla="*/ 0 w 8283042"/>
              <a:gd name="connsiteY2" fmla="*/ 3255962 h 3255962"/>
              <a:gd name="connsiteX3" fmla="*/ 41244 w 8283042"/>
              <a:gd name="connsiteY3" fmla="*/ 3184525 h 3255962"/>
              <a:gd name="connsiteX4" fmla="*/ 7284932 w 8283042"/>
              <a:gd name="connsiteY4" fmla="*/ 2679703 h 3255962"/>
              <a:gd name="connsiteX5" fmla="*/ 7408664 w 8283042"/>
              <a:gd name="connsiteY5" fmla="*/ 2751140 h 3255962"/>
              <a:gd name="connsiteX6" fmla="*/ 291459 w 8283042"/>
              <a:gd name="connsiteY6" fmla="*/ 2751140 h 3255962"/>
              <a:gd name="connsiteX7" fmla="*/ 332703 w 8283042"/>
              <a:gd name="connsiteY7" fmla="*/ 2679703 h 3255962"/>
              <a:gd name="connsiteX8" fmla="*/ 6121836 w 8283042"/>
              <a:gd name="connsiteY8" fmla="*/ 2008189 h 3255962"/>
              <a:gd name="connsiteX9" fmla="*/ 720402 w 8283042"/>
              <a:gd name="connsiteY9" fmla="*/ 2008189 h 3255962"/>
              <a:gd name="connsiteX10" fmla="*/ 1123681 w 8283042"/>
              <a:gd name="connsiteY10" fmla="*/ 1309689 h 3255962"/>
              <a:gd name="connsiteX11" fmla="*/ 4911998 w 8283042"/>
              <a:gd name="connsiteY11" fmla="*/ 1309689 h 3255962"/>
              <a:gd name="connsiteX12" fmla="*/ 4716772 w 8283042"/>
              <a:gd name="connsiteY12" fmla="*/ 1196975 h 3255962"/>
              <a:gd name="connsiteX13" fmla="*/ 1188756 w 8283042"/>
              <a:gd name="connsiteY13" fmla="*/ 1196976 h 3255962"/>
              <a:gd name="connsiteX14" fmla="*/ 1879830 w 8283042"/>
              <a:gd name="connsiteY14" fmla="*/ 0 h 3255962"/>
              <a:gd name="connsiteX15" fmla="*/ 2643550 w 8283042"/>
              <a:gd name="connsiteY15" fmla="*/ 0 h 3255962"/>
              <a:gd name="connsiteX16" fmla="*/ 6462789 w 8283042"/>
              <a:gd name="connsiteY16" fmla="*/ 2205038 h 3255962"/>
              <a:gd name="connsiteX17" fmla="*/ 6897231 w 8283042"/>
              <a:gd name="connsiteY17" fmla="*/ 2455864 h 3255962"/>
              <a:gd name="connsiteX18" fmla="*/ 461936 w 8283042"/>
              <a:gd name="connsiteY18" fmla="*/ 2455864 h 3255962"/>
              <a:gd name="connsiteX19" fmla="*/ 606750 w 8283042"/>
              <a:gd name="connsiteY19" fmla="*/ 2205039 h 325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283042" h="3255962">
                <a:moveTo>
                  <a:pt x="8159309" y="3184525"/>
                </a:moveTo>
                <a:lnTo>
                  <a:pt x="8283042" y="3255962"/>
                </a:lnTo>
                <a:lnTo>
                  <a:pt x="0" y="3255962"/>
                </a:lnTo>
                <a:lnTo>
                  <a:pt x="41244" y="3184525"/>
                </a:lnTo>
                <a:close/>
                <a:moveTo>
                  <a:pt x="7284932" y="2679703"/>
                </a:moveTo>
                <a:lnTo>
                  <a:pt x="7408664" y="2751140"/>
                </a:lnTo>
                <a:lnTo>
                  <a:pt x="291459" y="2751140"/>
                </a:lnTo>
                <a:lnTo>
                  <a:pt x="332703" y="2679703"/>
                </a:lnTo>
                <a:close/>
                <a:moveTo>
                  <a:pt x="6121836" y="2008189"/>
                </a:moveTo>
                <a:lnTo>
                  <a:pt x="720402" y="2008189"/>
                </a:lnTo>
                <a:lnTo>
                  <a:pt x="1123681" y="1309689"/>
                </a:lnTo>
                <a:lnTo>
                  <a:pt x="4911998" y="1309689"/>
                </a:lnTo>
                <a:close/>
                <a:moveTo>
                  <a:pt x="4716772" y="1196975"/>
                </a:moveTo>
                <a:lnTo>
                  <a:pt x="1188756" y="1196976"/>
                </a:lnTo>
                <a:lnTo>
                  <a:pt x="1879830" y="0"/>
                </a:lnTo>
                <a:lnTo>
                  <a:pt x="2643550" y="0"/>
                </a:lnTo>
                <a:close/>
                <a:moveTo>
                  <a:pt x="6462789" y="2205038"/>
                </a:moveTo>
                <a:lnTo>
                  <a:pt x="6897231" y="2455864"/>
                </a:lnTo>
                <a:lnTo>
                  <a:pt x="461936" y="2455864"/>
                </a:lnTo>
                <a:lnTo>
                  <a:pt x="606750" y="220503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24562" y="2409371"/>
            <a:ext cx="6354526" cy="3577863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lang="en-GB" sz="3200" b="1" spc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/>
              <a:t>Quote</a:t>
            </a:r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1B3AF5-0AF9-445C-9B18-5CED755A048F}"/>
              </a:ext>
            </a:extLst>
          </p:cNvPr>
          <p:cNvSpPr/>
          <p:nvPr userDrawn="1"/>
        </p:nvSpPr>
        <p:spPr>
          <a:xfrm>
            <a:off x="424005" y="1400629"/>
            <a:ext cx="3698738" cy="36987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Picture Placeholder 21">
            <a:extLst>
              <a:ext uri="{FF2B5EF4-FFF2-40B4-BE49-F238E27FC236}">
                <a16:creationId xmlns:a16="http://schemas.microsoft.com/office/drawing/2014/main" id="{FF97C0E2-E15D-4EB9-9FF8-CB859892B95B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562502" y="1539126"/>
            <a:ext cx="3421745" cy="3421745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482934F-D15B-433B-8563-5A4037ECB28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411650" y="1923750"/>
            <a:ext cx="800100" cy="1505250"/>
          </a:xfrm>
          <a:prstGeom prst="rect">
            <a:avLst/>
          </a:prstGeom>
          <a:noFill/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>
              <a:lnSpc>
                <a:spcPct val="105000"/>
              </a:lnSpc>
              <a:spcAft>
                <a:spcPts val="800"/>
              </a:spcAft>
            </a:pPr>
            <a:r>
              <a:rPr lang="en-US" sz="9600" b="1" i="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BD117CE-38D2-4C42-9DB4-4A2E280B0DDF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8537828-887B-41E4-BAE4-D56B689E999B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13">
            <a:extLst>
              <a:ext uri="{FF2B5EF4-FFF2-40B4-BE49-F238E27FC236}">
                <a16:creationId xmlns:a16="http://schemas.microsoft.com/office/drawing/2014/main" id="{C30B13EC-FDE4-4948-916D-4C19A15AA25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DCB14C0-E2E4-43A3-BF4F-3245EC9D047E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3105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4A6DB18-4C6E-41E3-B11B-1FE933E84ABD}"/>
              </a:ext>
            </a:extLst>
          </p:cNvPr>
          <p:cNvSpPr/>
          <p:nvPr userDrawn="1"/>
        </p:nvSpPr>
        <p:spPr>
          <a:xfrm rot="19800000">
            <a:off x="-1368850" y="-967093"/>
            <a:ext cx="8283042" cy="3255962"/>
          </a:xfrm>
          <a:custGeom>
            <a:avLst/>
            <a:gdLst>
              <a:gd name="connsiteX0" fmla="*/ 8159309 w 8283042"/>
              <a:gd name="connsiteY0" fmla="*/ 3184525 h 3255962"/>
              <a:gd name="connsiteX1" fmla="*/ 8283042 w 8283042"/>
              <a:gd name="connsiteY1" fmla="*/ 3255962 h 3255962"/>
              <a:gd name="connsiteX2" fmla="*/ 0 w 8283042"/>
              <a:gd name="connsiteY2" fmla="*/ 3255962 h 3255962"/>
              <a:gd name="connsiteX3" fmla="*/ 41244 w 8283042"/>
              <a:gd name="connsiteY3" fmla="*/ 3184525 h 3255962"/>
              <a:gd name="connsiteX4" fmla="*/ 7284932 w 8283042"/>
              <a:gd name="connsiteY4" fmla="*/ 2679703 h 3255962"/>
              <a:gd name="connsiteX5" fmla="*/ 7408664 w 8283042"/>
              <a:gd name="connsiteY5" fmla="*/ 2751140 h 3255962"/>
              <a:gd name="connsiteX6" fmla="*/ 291459 w 8283042"/>
              <a:gd name="connsiteY6" fmla="*/ 2751140 h 3255962"/>
              <a:gd name="connsiteX7" fmla="*/ 332703 w 8283042"/>
              <a:gd name="connsiteY7" fmla="*/ 2679703 h 3255962"/>
              <a:gd name="connsiteX8" fmla="*/ 6121836 w 8283042"/>
              <a:gd name="connsiteY8" fmla="*/ 2008189 h 3255962"/>
              <a:gd name="connsiteX9" fmla="*/ 720402 w 8283042"/>
              <a:gd name="connsiteY9" fmla="*/ 2008189 h 3255962"/>
              <a:gd name="connsiteX10" fmla="*/ 1123681 w 8283042"/>
              <a:gd name="connsiteY10" fmla="*/ 1309689 h 3255962"/>
              <a:gd name="connsiteX11" fmla="*/ 4911998 w 8283042"/>
              <a:gd name="connsiteY11" fmla="*/ 1309689 h 3255962"/>
              <a:gd name="connsiteX12" fmla="*/ 4716772 w 8283042"/>
              <a:gd name="connsiteY12" fmla="*/ 1196975 h 3255962"/>
              <a:gd name="connsiteX13" fmla="*/ 1188756 w 8283042"/>
              <a:gd name="connsiteY13" fmla="*/ 1196976 h 3255962"/>
              <a:gd name="connsiteX14" fmla="*/ 1879830 w 8283042"/>
              <a:gd name="connsiteY14" fmla="*/ 0 h 3255962"/>
              <a:gd name="connsiteX15" fmla="*/ 2643550 w 8283042"/>
              <a:gd name="connsiteY15" fmla="*/ 0 h 3255962"/>
              <a:gd name="connsiteX16" fmla="*/ 6462789 w 8283042"/>
              <a:gd name="connsiteY16" fmla="*/ 2205038 h 3255962"/>
              <a:gd name="connsiteX17" fmla="*/ 6897231 w 8283042"/>
              <a:gd name="connsiteY17" fmla="*/ 2455864 h 3255962"/>
              <a:gd name="connsiteX18" fmla="*/ 461936 w 8283042"/>
              <a:gd name="connsiteY18" fmla="*/ 2455864 h 3255962"/>
              <a:gd name="connsiteX19" fmla="*/ 606750 w 8283042"/>
              <a:gd name="connsiteY19" fmla="*/ 2205039 h 325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283042" h="3255962">
                <a:moveTo>
                  <a:pt x="8159309" y="3184525"/>
                </a:moveTo>
                <a:lnTo>
                  <a:pt x="8283042" y="3255962"/>
                </a:lnTo>
                <a:lnTo>
                  <a:pt x="0" y="3255962"/>
                </a:lnTo>
                <a:lnTo>
                  <a:pt x="41244" y="3184525"/>
                </a:lnTo>
                <a:close/>
                <a:moveTo>
                  <a:pt x="7284932" y="2679703"/>
                </a:moveTo>
                <a:lnTo>
                  <a:pt x="7408664" y="2751140"/>
                </a:lnTo>
                <a:lnTo>
                  <a:pt x="291459" y="2751140"/>
                </a:lnTo>
                <a:lnTo>
                  <a:pt x="332703" y="2679703"/>
                </a:lnTo>
                <a:close/>
                <a:moveTo>
                  <a:pt x="6121836" y="2008189"/>
                </a:moveTo>
                <a:lnTo>
                  <a:pt x="720402" y="2008189"/>
                </a:lnTo>
                <a:lnTo>
                  <a:pt x="1123681" y="1309689"/>
                </a:lnTo>
                <a:lnTo>
                  <a:pt x="4911998" y="1309689"/>
                </a:lnTo>
                <a:close/>
                <a:moveTo>
                  <a:pt x="4716772" y="1196975"/>
                </a:moveTo>
                <a:lnTo>
                  <a:pt x="1188756" y="1196976"/>
                </a:lnTo>
                <a:lnTo>
                  <a:pt x="1879830" y="0"/>
                </a:lnTo>
                <a:lnTo>
                  <a:pt x="2643550" y="0"/>
                </a:lnTo>
                <a:close/>
                <a:moveTo>
                  <a:pt x="6462789" y="2205038"/>
                </a:moveTo>
                <a:lnTo>
                  <a:pt x="6897231" y="2455864"/>
                </a:lnTo>
                <a:lnTo>
                  <a:pt x="461936" y="2455864"/>
                </a:lnTo>
                <a:lnTo>
                  <a:pt x="606750" y="220503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24562" y="2409371"/>
            <a:ext cx="6354526" cy="3577863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lang="en-GB" sz="3200" b="1" spc="0">
                <a:solidFill>
                  <a:schemeClr val="tx2"/>
                </a:solidFill>
                <a:latin typeface="+mj-lt"/>
              </a:defRPr>
            </a:lvl1pPr>
          </a:lstStyle>
          <a:p>
            <a:pPr marL="0" lvl="0"/>
            <a:r>
              <a:rPr lang="en-US"/>
              <a:t>Quote</a:t>
            </a:r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1B3AF5-0AF9-445C-9B18-5CED755A048F}"/>
              </a:ext>
            </a:extLst>
          </p:cNvPr>
          <p:cNvSpPr/>
          <p:nvPr userDrawn="1"/>
        </p:nvSpPr>
        <p:spPr>
          <a:xfrm>
            <a:off x="424005" y="1400629"/>
            <a:ext cx="3698738" cy="36987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Picture Placeholder 21">
            <a:extLst>
              <a:ext uri="{FF2B5EF4-FFF2-40B4-BE49-F238E27FC236}">
                <a16:creationId xmlns:a16="http://schemas.microsoft.com/office/drawing/2014/main" id="{FF97C0E2-E15D-4EB9-9FF8-CB859892B95B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562502" y="1539126"/>
            <a:ext cx="3421745" cy="3421745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482934F-D15B-433B-8563-5A4037ECB28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411650" y="1923750"/>
            <a:ext cx="800100" cy="1505250"/>
          </a:xfrm>
          <a:prstGeom prst="rect">
            <a:avLst/>
          </a:prstGeom>
          <a:noFill/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>
              <a:lnSpc>
                <a:spcPct val="105000"/>
              </a:lnSpc>
              <a:spcAft>
                <a:spcPts val="800"/>
              </a:spcAft>
            </a:pPr>
            <a:r>
              <a:rPr lang="en-US" sz="9600" b="1" i="0">
                <a:solidFill>
                  <a:schemeClr val="tx2"/>
                </a:solidFill>
              </a:rPr>
              <a:t>“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4F7B2FA-9CC6-4114-86A4-1AFC7AB8DC4E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CEB9D3-1AE0-4506-94BF-5A0560B20E83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13">
            <a:extLst>
              <a:ext uri="{FF2B5EF4-FFF2-40B4-BE49-F238E27FC236}">
                <a16:creationId xmlns:a16="http://schemas.microsoft.com/office/drawing/2014/main" id="{C22B8D4B-39B9-4EAD-AE41-4C1E961EAF8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EEF5E30-7D94-4346-8B55-79B1AFC23045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816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Curv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E5F57C8-1811-4EED-A1DD-F65E022CFF71}"/>
              </a:ext>
            </a:extLst>
          </p:cNvPr>
          <p:cNvSpPr>
            <a:spLocks/>
          </p:cNvSpPr>
          <p:nvPr/>
        </p:nvSpPr>
        <p:spPr bwMode="auto">
          <a:xfrm rot="20994946">
            <a:off x="-308388" y="270107"/>
            <a:ext cx="12759629" cy="3500921"/>
          </a:xfrm>
          <a:custGeom>
            <a:avLst/>
            <a:gdLst>
              <a:gd name="connsiteX0" fmla="*/ 10516035 w 12759629"/>
              <a:gd name="connsiteY0" fmla="*/ 2541856 h 3500921"/>
              <a:gd name="connsiteX1" fmla="*/ 12070532 w 12759629"/>
              <a:gd name="connsiteY1" fmla="*/ 3047516 h 3500921"/>
              <a:gd name="connsiteX2" fmla="*/ 12340450 w 12759629"/>
              <a:gd name="connsiteY2" fmla="*/ 3189806 h 3500921"/>
              <a:gd name="connsiteX3" fmla="*/ 12320059 w 12759629"/>
              <a:gd name="connsiteY3" fmla="*/ 3304463 h 3500921"/>
              <a:gd name="connsiteX4" fmla="*/ 12187055 w 12759629"/>
              <a:gd name="connsiteY4" fmla="*/ 3237627 h 3500921"/>
              <a:gd name="connsiteX5" fmla="*/ 9703854 w 12759629"/>
              <a:gd name="connsiteY5" fmla="*/ 2636906 h 3500921"/>
              <a:gd name="connsiteX6" fmla="*/ 6410869 w 12759629"/>
              <a:gd name="connsiteY6" fmla="*/ 3114646 h 3500921"/>
              <a:gd name="connsiteX7" fmla="*/ 3103029 w 12759629"/>
              <a:gd name="connsiteY7" fmla="*/ 3500820 h 3500921"/>
              <a:gd name="connsiteX8" fmla="*/ 27535 w 12759629"/>
              <a:gd name="connsiteY8" fmla="*/ 2961569 h 3500921"/>
              <a:gd name="connsiteX9" fmla="*/ 0 w 12759629"/>
              <a:gd name="connsiteY9" fmla="*/ 2948829 h 3500921"/>
              <a:gd name="connsiteX10" fmla="*/ 6084 w 12759629"/>
              <a:gd name="connsiteY10" fmla="*/ 2914623 h 3500921"/>
              <a:gd name="connsiteX11" fmla="*/ 36566 w 12759629"/>
              <a:gd name="connsiteY11" fmla="*/ 2929330 h 3500921"/>
              <a:gd name="connsiteX12" fmla="*/ 3107981 w 12759629"/>
              <a:gd name="connsiteY12" fmla="*/ 3484895 h 3500921"/>
              <a:gd name="connsiteX13" fmla="*/ 6410869 w 12759629"/>
              <a:gd name="connsiteY13" fmla="*/ 3035023 h 3500921"/>
              <a:gd name="connsiteX14" fmla="*/ 9693950 w 12759629"/>
              <a:gd name="connsiteY14" fmla="*/ 2477659 h 3500921"/>
              <a:gd name="connsiteX15" fmla="*/ 10516035 w 12759629"/>
              <a:gd name="connsiteY15" fmla="*/ 2541856 h 3500921"/>
              <a:gd name="connsiteX16" fmla="*/ 10663864 w 12759629"/>
              <a:gd name="connsiteY16" fmla="*/ 1743885 h 3500921"/>
              <a:gd name="connsiteX17" fmla="*/ 12361031 w 12759629"/>
              <a:gd name="connsiteY17" fmla="*/ 2490300 h 3500921"/>
              <a:gd name="connsiteX18" fmla="*/ 12452364 w 12759629"/>
              <a:gd name="connsiteY18" fmla="*/ 2560519 h 3500921"/>
              <a:gd name="connsiteX19" fmla="*/ 12394470 w 12759629"/>
              <a:gd name="connsiteY19" fmla="*/ 2886055 h 3500921"/>
              <a:gd name="connsiteX20" fmla="*/ 12350704 w 12759629"/>
              <a:gd name="connsiteY20" fmla="*/ 2856440 h 3500921"/>
              <a:gd name="connsiteX21" fmla="*/ 9674113 w 12759629"/>
              <a:gd name="connsiteY21" fmla="*/ 2079999 h 3500921"/>
              <a:gd name="connsiteX22" fmla="*/ 6410950 w 12759629"/>
              <a:gd name="connsiteY22" fmla="*/ 2820279 h 3500921"/>
              <a:gd name="connsiteX23" fmla="*/ 3123029 w 12759629"/>
              <a:gd name="connsiteY23" fmla="*/ 3433200 h 3500921"/>
              <a:gd name="connsiteX24" fmla="*/ 64774 w 12759629"/>
              <a:gd name="connsiteY24" fmla="*/ 2832803 h 3500921"/>
              <a:gd name="connsiteX25" fmla="*/ 24504 w 12759629"/>
              <a:gd name="connsiteY25" fmla="*/ 2811044 h 3500921"/>
              <a:gd name="connsiteX26" fmla="*/ 47732 w 12759629"/>
              <a:gd name="connsiteY26" fmla="*/ 2680435 h 3500921"/>
              <a:gd name="connsiteX27" fmla="*/ 97636 w 12759629"/>
              <a:gd name="connsiteY27" fmla="*/ 2708386 h 3500921"/>
              <a:gd name="connsiteX28" fmla="*/ 3137884 w 12759629"/>
              <a:gd name="connsiteY28" fmla="*/ 3361559 h 3500921"/>
              <a:gd name="connsiteX29" fmla="*/ 6410950 w 12759629"/>
              <a:gd name="connsiteY29" fmla="*/ 2565559 h 3500921"/>
              <a:gd name="connsiteX30" fmla="*/ 9649354 w 12759629"/>
              <a:gd name="connsiteY30" fmla="*/ 1697920 h 3500921"/>
              <a:gd name="connsiteX31" fmla="*/ 10663864 w 12759629"/>
              <a:gd name="connsiteY31" fmla="*/ 1743885 h 3500921"/>
              <a:gd name="connsiteX32" fmla="*/ 10969792 w 12759629"/>
              <a:gd name="connsiteY32" fmla="*/ 889041 h 3500921"/>
              <a:gd name="connsiteX33" fmla="*/ 12565593 w 12759629"/>
              <a:gd name="connsiteY33" fmla="*/ 1623395 h 3500921"/>
              <a:gd name="connsiteX34" fmla="*/ 12612354 w 12759629"/>
              <a:gd name="connsiteY34" fmla="*/ 1660905 h 3500921"/>
              <a:gd name="connsiteX35" fmla="*/ 12489095 w 12759629"/>
              <a:gd name="connsiteY35" fmla="*/ 2353982 h 3500921"/>
              <a:gd name="connsiteX36" fmla="*/ 12488942 w 12759629"/>
              <a:gd name="connsiteY36" fmla="*/ 2353851 h 3500921"/>
              <a:gd name="connsiteX37" fmla="*/ 9633837 w 12759629"/>
              <a:gd name="connsiteY37" fmla="*/ 1455647 h 3500921"/>
              <a:gd name="connsiteX38" fmla="*/ 6410394 w 12759629"/>
              <a:gd name="connsiteY38" fmla="*/ 2398498 h 3500921"/>
              <a:gd name="connsiteX39" fmla="*/ 3147339 w 12759629"/>
              <a:gd name="connsiteY39" fmla="*/ 3281676 h 3500921"/>
              <a:gd name="connsiteX40" fmla="*/ 120302 w 12759629"/>
              <a:gd name="connsiteY40" fmla="*/ 2620525 h 3500921"/>
              <a:gd name="connsiteX41" fmla="*/ 64391 w 12759629"/>
              <a:gd name="connsiteY41" fmla="*/ 2586765 h 3500921"/>
              <a:gd name="connsiteX42" fmla="*/ 129014 w 12759629"/>
              <a:gd name="connsiteY42" fmla="*/ 2223396 h 3500921"/>
              <a:gd name="connsiteX43" fmla="*/ 207516 w 12759629"/>
              <a:gd name="connsiteY43" fmla="*/ 2271822 h 3500921"/>
              <a:gd name="connsiteX44" fmla="*/ 3196854 w 12759629"/>
              <a:gd name="connsiteY44" fmla="*/ 2875891 h 3500921"/>
              <a:gd name="connsiteX45" fmla="*/ 6410395 w 12759629"/>
              <a:gd name="connsiteY45" fmla="*/ 1805735 h 3500921"/>
              <a:gd name="connsiteX46" fmla="*/ 9579371 w 12759629"/>
              <a:gd name="connsiteY46" fmla="*/ 846970 h 3500921"/>
              <a:gd name="connsiteX47" fmla="*/ 10969792 w 12759629"/>
              <a:gd name="connsiteY47" fmla="*/ 889041 h 3500921"/>
              <a:gd name="connsiteX48" fmla="*/ 12695153 w 12759629"/>
              <a:gd name="connsiteY48" fmla="*/ 821327 h 3500921"/>
              <a:gd name="connsiteX49" fmla="*/ 12759629 w 12759629"/>
              <a:gd name="connsiteY49" fmla="*/ 832794 h 3500921"/>
              <a:gd name="connsiteX50" fmla="*/ 12754040 w 12759629"/>
              <a:gd name="connsiteY50" fmla="*/ 864218 h 3500921"/>
              <a:gd name="connsiteX51" fmla="*/ 9634801 w 12759629"/>
              <a:gd name="connsiteY51" fmla="*/ 277064 h 3500921"/>
              <a:gd name="connsiteX52" fmla="*/ 12174055 w 12759629"/>
              <a:gd name="connsiteY52" fmla="*/ 728654 h 3500921"/>
              <a:gd name="connsiteX53" fmla="*/ 12314087 w 12759629"/>
              <a:gd name="connsiteY53" fmla="*/ 809460 h 3500921"/>
              <a:gd name="connsiteX54" fmla="*/ 12513862 w 12759629"/>
              <a:gd name="connsiteY54" fmla="*/ 939924 h 3500921"/>
              <a:gd name="connsiteX55" fmla="*/ 12714277 w 12759629"/>
              <a:gd name="connsiteY55" fmla="*/ 1087803 h 3500921"/>
              <a:gd name="connsiteX56" fmla="*/ 12643623 w 12759629"/>
              <a:gd name="connsiteY56" fmla="*/ 1485082 h 3500921"/>
              <a:gd name="connsiteX57" fmla="*/ 12600454 w 12759629"/>
              <a:gd name="connsiteY57" fmla="*/ 1452040 h 3500921"/>
              <a:gd name="connsiteX58" fmla="*/ 9589210 w 12759629"/>
              <a:gd name="connsiteY58" fmla="*/ 735230 h 3500921"/>
              <a:gd name="connsiteX59" fmla="*/ 6425088 w 12759629"/>
              <a:gd name="connsiteY59" fmla="*/ 1694315 h 3500921"/>
              <a:gd name="connsiteX60" fmla="*/ 3221352 w 12759629"/>
              <a:gd name="connsiteY60" fmla="*/ 2804625 h 3500921"/>
              <a:gd name="connsiteX61" fmla="*/ 227896 w 12759629"/>
              <a:gd name="connsiteY61" fmla="*/ 2237254 h 3500921"/>
              <a:gd name="connsiteX62" fmla="*/ 136311 w 12759629"/>
              <a:gd name="connsiteY62" fmla="*/ 2182365 h 3500921"/>
              <a:gd name="connsiteX63" fmla="*/ 209053 w 12759629"/>
              <a:gd name="connsiteY63" fmla="*/ 1773343 h 3500921"/>
              <a:gd name="connsiteX64" fmla="*/ 316297 w 12759629"/>
              <a:gd name="connsiteY64" fmla="*/ 1834690 h 3500921"/>
              <a:gd name="connsiteX65" fmla="*/ 3216401 w 12759629"/>
              <a:gd name="connsiteY65" fmla="*/ 2350950 h 3500921"/>
              <a:gd name="connsiteX66" fmla="*/ 6425087 w 12759629"/>
              <a:gd name="connsiteY66" fmla="*/ 1240640 h 3500921"/>
              <a:gd name="connsiteX67" fmla="*/ 8321580 w 12759629"/>
              <a:gd name="connsiteY67" fmla="*/ 548189 h 3500921"/>
              <a:gd name="connsiteX68" fmla="*/ 9584258 w 12759629"/>
              <a:gd name="connsiteY68" fmla="*/ 281555 h 3500921"/>
              <a:gd name="connsiteX69" fmla="*/ 8076887 w 12759629"/>
              <a:gd name="connsiteY69" fmla="*/ 0 h 3500921"/>
              <a:gd name="connsiteX70" fmla="*/ 9077142 w 12759629"/>
              <a:gd name="connsiteY70" fmla="*/ 177888 h 3500921"/>
              <a:gd name="connsiteX71" fmla="*/ 8801496 w 12759629"/>
              <a:gd name="connsiteY71" fmla="*/ 241291 h 3500921"/>
              <a:gd name="connsiteX72" fmla="*/ 6485520 w 12759629"/>
              <a:gd name="connsiteY72" fmla="*/ 1101274 h 3500921"/>
              <a:gd name="connsiteX73" fmla="*/ 3365985 w 12759629"/>
              <a:gd name="connsiteY73" fmla="*/ 2267067 h 3500921"/>
              <a:gd name="connsiteX74" fmla="*/ 393929 w 12759629"/>
              <a:gd name="connsiteY74" fmla="*/ 1766952 h 3500921"/>
              <a:gd name="connsiteX75" fmla="*/ 227146 w 12759629"/>
              <a:gd name="connsiteY75" fmla="*/ 1671603 h 3500921"/>
              <a:gd name="connsiteX76" fmla="*/ 298125 w 12759629"/>
              <a:gd name="connsiteY76" fmla="*/ 1272495 h 3500921"/>
              <a:gd name="connsiteX77" fmla="*/ 466713 w 12759629"/>
              <a:gd name="connsiteY77" fmla="*/ 1365124 h 3500921"/>
              <a:gd name="connsiteX78" fmla="*/ 3346178 w 12759629"/>
              <a:gd name="connsiteY78" fmla="*/ 1817461 h 3500921"/>
              <a:gd name="connsiteX79" fmla="*/ 6470665 w 12759629"/>
              <a:gd name="connsiteY79" fmla="*/ 651668 h 3500921"/>
              <a:gd name="connsiteX80" fmla="*/ 7856352 w 12759629"/>
              <a:gd name="connsiteY80" fmla="*/ 73683 h 350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759629" h="3500921">
                <a:moveTo>
                  <a:pt x="10516035" y="2541856"/>
                </a:moveTo>
                <a:cubicBezTo>
                  <a:pt x="11030903" y="2624900"/>
                  <a:pt x="11548218" y="2790173"/>
                  <a:pt x="12070532" y="3047516"/>
                </a:cubicBezTo>
                <a:lnTo>
                  <a:pt x="12340450" y="3189806"/>
                </a:lnTo>
                <a:lnTo>
                  <a:pt x="12320059" y="3304463"/>
                </a:lnTo>
                <a:lnTo>
                  <a:pt x="12187055" y="3237627"/>
                </a:lnTo>
                <a:cubicBezTo>
                  <a:pt x="11350964" y="2834721"/>
                  <a:pt x="10524624" y="2642878"/>
                  <a:pt x="9703854" y="2636906"/>
                </a:cubicBezTo>
                <a:cubicBezTo>
                  <a:pt x="8604542" y="2609038"/>
                  <a:pt x="7510181" y="2915588"/>
                  <a:pt x="6410869" y="3114646"/>
                </a:cubicBezTo>
                <a:cubicBezTo>
                  <a:pt x="5311558" y="3349536"/>
                  <a:pt x="4207293" y="3484895"/>
                  <a:pt x="3103029" y="3500820"/>
                </a:cubicBezTo>
                <a:cubicBezTo>
                  <a:pt x="2072424" y="3504552"/>
                  <a:pt x="1041819" y="3406811"/>
                  <a:pt x="27535" y="2961569"/>
                </a:cubicBezTo>
                <a:lnTo>
                  <a:pt x="0" y="2948829"/>
                </a:lnTo>
                <a:lnTo>
                  <a:pt x="6084" y="2914623"/>
                </a:lnTo>
                <a:lnTo>
                  <a:pt x="36566" y="2929330"/>
                </a:lnTo>
                <a:cubicBezTo>
                  <a:pt x="1046771" y="3391821"/>
                  <a:pt x="2077376" y="3496093"/>
                  <a:pt x="3107981" y="3484895"/>
                </a:cubicBezTo>
                <a:cubicBezTo>
                  <a:pt x="4212245" y="3461008"/>
                  <a:pt x="5311557" y="3305743"/>
                  <a:pt x="6410869" y="3035023"/>
                </a:cubicBezTo>
                <a:cubicBezTo>
                  <a:pt x="7510181" y="2808097"/>
                  <a:pt x="8599590" y="2469697"/>
                  <a:pt x="9693950" y="2477659"/>
                </a:cubicBezTo>
                <a:cubicBezTo>
                  <a:pt x="9967541" y="2476664"/>
                  <a:pt x="10241440" y="2497565"/>
                  <a:pt x="10516035" y="2541856"/>
                </a:cubicBezTo>
                <a:close/>
                <a:moveTo>
                  <a:pt x="10663864" y="1743885"/>
                </a:moveTo>
                <a:cubicBezTo>
                  <a:pt x="11223806" y="1839737"/>
                  <a:pt x="11787945" y="2065808"/>
                  <a:pt x="12361031" y="2490300"/>
                </a:cubicBezTo>
                <a:lnTo>
                  <a:pt x="12452364" y="2560519"/>
                </a:lnTo>
                <a:lnTo>
                  <a:pt x="12394470" y="2886055"/>
                </a:lnTo>
                <a:lnTo>
                  <a:pt x="12350704" y="2856440"/>
                </a:lnTo>
                <a:cubicBezTo>
                  <a:pt x="11444342" y="2270184"/>
                  <a:pt x="10559227" y="2047662"/>
                  <a:pt x="9674113" y="2079999"/>
                </a:cubicBezTo>
                <a:cubicBezTo>
                  <a:pt x="8584741" y="2107859"/>
                  <a:pt x="7505273" y="2521779"/>
                  <a:pt x="6410950" y="2820279"/>
                </a:cubicBezTo>
                <a:cubicBezTo>
                  <a:pt x="5321578" y="3162559"/>
                  <a:pt x="4222304" y="3385439"/>
                  <a:pt x="3123029" y="3433200"/>
                </a:cubicBezTo>
                <a:cubicBezTo>
                  <a:pt x="2092458" y="3466780"/>
                  <a:pt x="1066240" y="3346448"/>
                  <a:pt x="64774" y="2832803"/>
                </a:cubicBezTo>
                <a:lnTo>
                  <a:pt x="24504" y="2811044"/>
                </a:lnTo>
                <a:lnTo>
                  <a:pt x="47732" y="2680435"/>
                </a:lnTo>
                <a:lnTo>
                  <a:pt x="97636" y="2708386"/>
                </a:lnTo>
                <a:cubicBezTo>
                  <a:pt x="1090380" y="3240061"/>
                  <a:pt x="2111955" y="3424990"/>
                  <a:pt x="3137884" y="3361559"/>
                </a:cubicBezTo>
                <a:cubicBezTo>
                  <a:pt x="4232207" y="3297879"/>
                  <a:pt x="5326530" y="2951619"/>
                  <a:pt x="6410950" y="2565559"/>
                </a:cubicBezTo>
                <a:cubicBezTo>
                  <a:pt x="7495369" y="2191439"/>
                  <a:pt x="8569886" y="1777519"/>
                  <a:pt x="9649354" y="1697920"/>
                </a:cubicBezTo>
                <a:cubicBezTo>
                  <a:pt x="9986687" y="1675532"/>
                  <a:pt x="10324505" y="1685793"/>
                  <a:pt x="10663864" y="1743885"/>
                </a:cubicBezTo>
                <a:close/>
                <a:moveTo>
                  <a:pt x="10969792" y="889041"/>
                </a:moveTo>
                <a:cubicBezTo>
                  <a:pt x="11494753" y="992910"/>
                  <a:pt x="12025114" y="1215559"/>
                  <a:pt x="12565593" y="1623395"/>
                </a:cubicBezTo>
                <a:lnTo>
                  <a:pt x="12612354" y="1660905"/>
                </a:lnTo>
                <a:lnTo>
                  <a:pt x="12489095" y="2353982"/>
                </a:lnTo>
                <a:lnTo>
                  <a:pt x="12488942" y="2353851"/>
                </a:lnTo>
                <a:cubicBezTo>
                  <a:pt x="11517970" y="1566603"/>
                  <a:pt x="10574007" y="1375584"/>
                  <a:pt x="9633837" y="1455647"/>
                </a:cubicBezTo>
                <a:cubicBezTo>
                  <a:pt x="8559356" y="1547147"/>
                  <a:pt x="7489826" y="1988736"/>
                  <a:pt x="6410394" y="2398498"/>
                </a:cubicBezTo>
                <a:cubicBezTo>
                  <a:pt x="5330962" y="2812239"/>
                  <a:pt x="4236674" y="3198132"/>
                  <a:pt x="3147339" y="3281676"/>
                </a:cubicBezTo>
                <a:cubicBezTo>
                  <a:pt x="2126087" y="3367457"/>
                  <a:pt x="1104834" y="3187502"/>
                  <a:pt x="120302" y="2620525"/>
                </a:cubicBezTo>
                <a:lnTo>
                  <a:pt x="64391" y="2586765"/>
                </a:lnTo>
                <a:lnTo>
                  <a:pt x="129014" y="2223396"/>
                </a:lnTo>
                <a:lnTo>
                  <a:pt x="207516" y="2271822"/>
                </a:lnTo>
                <a:cubicBezTo>
                  <a:pt x="1182202" y="2845122"/>
                  <a:pt x="2189528" y="3021347"/>
                  <a:pt x="3196854" y="2875891"/>
                </a:cubicBezTo>
                <a:cubicBezTo>
                  <a:pt x="4271335" y="2732674"/>
                  <a:pt x="5345816" y="2227432"/>
                  <a:pt x="6410395" y="1805735"/>
                </a:cubicBezTo>
                <a:cubicBezTo>
                  <a:pt x="7474973" y="1348233"/>
                  <a:pt x="8524696" y="978253"/>
                  <a:pt x="9579371" y="846970"/>
                </a:cubicBezTo>
                <a:cubicBezTo>
                  <a:pt x="10040791" y="798236"/>
                  <a:pt x="10503160" y="796713"/>
                  <a:pt x="10969792" y="889041"/>
                </a:cubicBezTo>
                <a:close/>
                <a:moveTo>
                  <a:pt x="12695153" y="821327"/>
                </a:moveTo>
                <a:lnTo>
                  <a:pt x="12759629" y="832794"/>
                </a:lnTo>
                <a:lnTo>
                  <a:pt x="12754040" y="864218"/>
                </a:lnTo>
                <a:close/>
                <a:moveTo>
                  <a:pt x="9634801" y="277064"/>
                </a:moveTo>
                <a:lnTo>
                  <a:pt x="12174055" y="728654"/>
                </a:lnTo>
                <a:lnTo>
                  <a:pt x="12314087" y="809460"/>
                </a:lnTo>
                <a:cubicBezTo>
                  <a:pt x="12380513" y="850280"/>
                  <a:pt x="12447102" y="893724"/>
                  <a:pt x="12513862" y="939924"/>
                </a:cubicBezTo>
                <a:lnTo>
                  <a:pt x="12714277" y="1087803"/>
                </a:lnTo>
                <a:lnTo>
                  <a:pt x="12643623" y="1485082"/>
                </a:lnTo>
                <a:lnTo>
                  <a:pt x="12600454" y="1452040"/>
                </a:lnTo>
                <a:cubicBezTo>
                  <a:pt x="11566786" y="703751"/>
                  <a:pt x="10577998" y="623304"/>
                  <a:pt x="9589210" y="735230"/>
                </a:cubicBezTo>
                <a:cubicBezTo>
                  <a:pt x="8534502" y="874516"/>
                  <a:pt x="7484746" y="1232681"/>
                  <a:pt x="6425088" y="1694315"/>
                </a:cubicBezTo>
                <a:cubicBezTo>
                  <a:pt x="5365430" y="2120133"/>
                  <a:pt x="4295867" y="2649420"/>
                  <a:pt x="3221352" y="2804625"/>
                </a:cubicBezTo>
                <a:cubicBezTo>
                  <a:pt x="2218638" y="2965053"/>
                  <a:pt x="1207219" y="2796697"/>
                  <a:pt x="227896" y="2237254"/>
                </a:cubicBezTo>
                <a:lnTo>
                  <a:pt x="136311" y="2182365"/>
                </a:lnTo>
                <a:lnTo>
                  <a:pt x="209053" y="1773343"/>
                </a:lnTo>
                <a:lnTo>
                  <a:pt x="316297" y="1834690"/>
                </a:lnTo>
                <a:cubicBezTo>
                  <a:pt x="1266678" y="2353048"/>
                  <a:pt x="2241539" y="2507646"/>
                  <a:pt x="3216401" y="2350950"/>
                </a:cubicBezTo>
                <a:cubicBezTo>
                  <a:pt x="4290915" y="2195745"/>
                  <a:pt x="5365428" y="1666458"/>
                  <a:pt x="6425087" y="1240640"/>
                </a:cubicBezTo>
                <a:cubicBezTo>
                  <a:pt x="7058903" y="966047"/>
                  <a:pt x="7687765" y="723291"/>
                  <a:pt x="8321580" y="548189"/>
                </a:cubicBezTo>
                <a:cubicBezTo>
                  <a:pt x="8742473" y="428801"/>
                  <a:pt x="9163364" y="337269"/>
                  <a:pt x="9584258" y="281555"/>
                </a:cubicBezTo>
                <a:close/>
                <a:moveTo>
                  <a:pt x="8076887" y="0"/>
                </a:moveTo>
                <a:lnTo>
                  <a:pt x="9077142" y="177888"/>
                </a:lnTo>
                <a:lnTo>
                  <a:pt x="8801496" y="241291"/>
                </a:lnTo>
                <a:cubicBezTo>
                  <a:pt x="8029504" y="437310"/>
                  <a:pt x="7261690" y="740197"/>
                  <a:pt x="6485520" y="1101274"/>
                </a:cubicBezTo>
                <a:cubicBezTo>
                  <a:pt x="5455578" y="1546902"/>
                  <a:pt x="4420685" y="2091999"/>
                  <a:pt x="3365985" y="2267067"/>
                </a:cubicBezTo>
                <a:cubicBezTo>
                  <a:pt x="2377204" y="2449844"/>
                  <a:pt x="1379719" y="2303903"/>
                  <a:pt x="393929" y="1766952"/>
                </a:cubicBezTo>
                <a:lnTo>
                  <a:pt x="227146" y="1671603"/>
                </a:lnTo>
                <a:lnTo>
                  <a:pt x="298125" y="1272495"/>
                </a:lnTo>
                <a:lnTo>
                  <a:pt x="466713" y="1365124"/>
                </a:lnTo>
                <a:cubicBezTo>
                  <a:pt x="1420551" y="1863855"/>
                  <a:pt x="2389893" y="1992778"/>
                  <a:pt x="3346178" y="1817461"/>
                </a:cubicBezTo>
                <a:cubicBezTo>
                  <a:pt x="4400879" y="1642393"/>
                  <a:pt x="5440723" y="1097296"/>
                  <a:pt x="6470665" y="651668"/>
                </a:cubicBezTo>
                <a:cubicBezTo>
                  <a:pt x="6931168" y="433828"/>
                  <a:pt x="7394457" y="238369"/>
                  <a:pt x="7856352" y="73683"/>
                </a:cubicBezTo>
                <a:close/>
              </a:path>
            </a:pathLst>
          </a:custGeom>
          <a:gradFill flip="none" rotWithShape="1">
            <a:gsLst>
              <a:gs pos="23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776770" y="4752155"/>
            <a:ext cx="9680574" cy="1310968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lang="en-GB" sz="2400" b="0" i="1" spc="0">
                <a:solidFill>
                  <a:schemeClr val="tx2"/>
                </a:solidFill>
                <a:latin typeface="+mj-lt"/>
              </a:defRPr>
            </a:lvl1pPr>
          </a:lstStyle>
          <a:p>
            <a:pPr marL="0" lvl="0"/>
            <a:r>
              <a:rPr lang="en-US"/>
              <a:t>Quote</a:t>
            </a:r>
            <a:endParaRPr lang="en-GB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5BDC404-2F32-43B2-8FF8-F44E737B7739}"/>
              </a:ext>
            </a:extLst>
          </p:cNvPr>
          <p:cNvSpPr/>
          <p:nvPr userDrawn="1"/>
        </p:nvSpPr>
        <p:spPr>
          <a:xfrm>
            <a:off x="1" y="1"/>
            <a:ext cx="4716581" cy="4149353"/>
          </a:xfrm>
          <a:custGeom>
            <a:avLst/>
            <a:gdLst>
              <a:gd name="connsiteX0" fmla="*/ 0 w 4716581"/>
              <a:gd name="connsiteY0" fmla="*/ 0 h 4149353"/>
              <a:gd name="connsiteX1" fmla="*/ 4324798 w 4716581"/>
              <a:gd name="connsiteY1" fmla="*/ 0 h 4149353"/>
              <a:gd name="connsiteX2" fmla="*/ 4385617 w 4716581"/>
              <a:gd name="connsiteY2" fmla="*/ 100111 h 4149353"/>
              <a:gd name="connsiteX3" fmla="*/ 4716581 w 4716581"/>
              <a:gd name="connsiteY3" fmla="*/ 1407189 h 4149353"/>
              <a:gd name="connsiteX4" fmla="*/ 1974417 w 4716581"/>
              <a:gd name="connsiteY4" fmla="*/ 4149353 h 4149353"/>
              <a:gd name="connsiteX5" fmla="*/ 35414 w 4716581"/>
              <a:gd name="connsiteY5" fmla="*/ 3346192 h 4149353"/>
              <a:gd name="connsiteX6" fmla="*/ 0 w 4716581"/>
              <a:gd name="connsiteY6" fmla="*/ 3307226 h 4149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16581" h="4149353">
                <a:moveTo>
                  <a:pt x="0" y="0"/>
                </a:moveTo>
                <a:lnTo>
                  <a:pt x="4324798" y="0"/>
                </a:lnTo>
                <a:lnTo>
                  <a:pt x="4385617" y="100111"/>
                </a:lnTo>
                <a:cubicBezTo>
                  <a:pt x="4596688" y="488657"/>
                  <a:pt x="4716581" y="933922"/>
                  <a:pt x="4716581" y="1407189"/>
                </a:cubicBezTo>
                <a:cubicBezTo>
                  <a:pt x="4716581" y="2921644"/>
                  <a:pt x="3488872" y="4149353"/>
                  <a:pt x="1974417" y="4149353"/>
                </a:cubicBezTo>
                <a:cubicBezTo>
                  <a:pt x="1217190" y="4149353"/>
                  <a:pt x="531649" y="3842426"/>
                  <a:pt x="35414" y="3346192"/>
                </a:cubicBezTo>
                <a:lnTo>
                  <a:pt x="0" y="3307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87D3D51C-EF1C-4FF2-AB62-ADC1DF32A287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1" y="0"/>
            <a:ext cx="4524507" cy="3957278"/>
          </a:xfrm>
          <a:custGeom>
            <a:avLst/>
            <a:gdLst>
              <a:gd name="connsiteX0" fmla="*/ 8414 w 4524507"/>
              <a:gd name="connsiteY0" fmla="*/ 0 h 3957278"/>
              <a:gd name="connsiteX1" fmla="*/ 4048912 w 4524507"/>
              <a:gd name="connsiteY1" fmla="*/ 0 h 3957278"/>
              <a:gd name="connsiteX2" fmla="*/ 4098256 w 4524507"/>
              <a:gd name="connsiteY2" fmla="*/ 65987 h 3957278"/>
              <a:gd name="connsiteX3" fmla="*/ 4524507 w 4524507"/>
              <a:gd name="connsiteY3" fmla="*/ 1461436 h 3957278"/>
              <a:gd name="connsiteX4" fmla="*/ 2028663 w 4524507"/>
              <a:gd name="connsiteY4" fmla="*/ 3957278 h 3957278"/>
              <a:gd name="connsiteX5" fmla="*/ 102748 w 4524507"/>
              <a:gd name="connsiteY5" fmla="*/ 3049023 h 3957278"/>
              <a:gd name="connsiteX6" fmla="*/ 0 w 4524507"/>
              <a:gd name="connsiteY6" fmla="*/ 2911620 h 3957278"/>
              <a:gd name="connsiteX7" fmla="*/ 0 w 4524507"/>
              <a:gd name="connsiteY7" fmla="*/ 11253 h 3957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24507" h="3957278">
                <a:moveTo>
                  <a:pt x="8414" y="0"/>
                </a:moveTo>
                <a:lnTo>
                  <a:pt x="4048912" y="0"/>
                </a:lnTo>
                <a:lnTo>
                  <a:pt x="4098256" y="65987"/>
                </a:lnTo>
                <a:cubicBezTo>
                  <a:pt x="4367369" y="464326"/>
                  <a:pt x="4524507" y="944530"/>
                  <a:pt x="4524507" y="1461436"/>
                </a:cubicBezTo>
                <a:cubicBezTo>
                  <a:pt x="4524507" y="2839851"/>
                  <a:pt x="3407080" y="3957278"/>
                  <a:pt x="2028663" y="3957278"/>
                </a:cubicBezTo>
                <a:cubicBezTo>
                  <a:pt x="1253303" y="3957278"/>
                  <a:pt x="560523" y="3603717"/>
                  <a:pt x="102748" y="3049023"/>
                </a:cubicBezTo>
                <a:lnTo>
                  <a:pt x="0" y="2911620"/>
                </a:lnTo>
                <a:lnTo>
                  <a:pt x="0" y="11253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vert="horz" wrap="square" lIns="91440" tIns="457200" rIns="91440" bIns="45720" rtlCol="0" anchor="t" anchorCtr="1">
            <a:noAutofit/>
          </a:bodyPr>
          <a:lstStyle>
            <a:lvl1pPr>
              <a:defRPr lang="en-GB" sz="12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482934F-D15B-433B-8563-5A4037ECB28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976670" y="4475195"/>
            <a:ext cx="800100" cy="1505250"/>
          </a:xfrm>
          <a:prstGeom prst="rect">
            <a:avLst/>
          </a:prstGeom>
          <a:noFill/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>
              <a:lnSpc>
                <a:spcPct val="105000"/>
              </a:lnSpc>
              <a:spcAft>
                <a:spcPts val="800"/>
              </a:spcAft>
            </a:pPr>
            <a:r>
              <a:rPr lang="en-US" sz="9600" b="1" i="0">
                <a:solidFill>
                  <a:schemeClr val="tx2"/>
                </a:solidFill>
              </a:rPr>
              <a:t>“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8AD67CF-75C0-4B27-B3F2-C99382A990DA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AD26E31-DFC7-4619-9B7C-D90ABC8CCB4A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lide Number Placeholder 13">
            <a:extLst>
              <a:ext uri="{FF2B5EF4-FFF2-40B4-BE49-F238E27FC236}">
                <a16:creationId xmlns:a16="http://schemas.microsoft.com/office/drawing/2014/main" id="{BBB6659B-6CE0-4853-BB6C-1DAC306ED28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C57D515-267D-428B-AD8D-9917FC8D1170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602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A87BE54-14DC-472D-8337-75B1A8A35B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7D6B07-9595-4D7C-A1C7-EE4327E86C4F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1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EAC7A8-37E9-4B9E-B736-A22B168C80E4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2B49C9-D888-4DFD-821C-C8761C791457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7C6874-A790-4966-9E2B-1615E67A53D2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B2B5D3-CC1C-45E2-BB10-D1175A138A49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994648-15A7-4F74-9BE2-5A7A9FF67672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AAA86F4-5F6B-408E-BB3A-E89D057B1437}"/>
              </a:ext>
            </a:extLst>
          </p:cNvPr>
          <p:cNvSpPr/>
          <p:nvPr userDrawn="1"/>
        </p:nvSpPr>
        <p:spPr>
          <a:xfrm>
            <a:off x="2387600" y="1"/>
            <a:ext cx="7416800" cy="6858001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4FE51EC-6EEE-4E9B-95E0-8B3BEC6560A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67000" y="0"/>
            <a:ext cx="6858000" cy="6858000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EC2E97-8DAA-48A7-AC52-B4B5AD2C486E}"/>
              </a:ext>
            </a:extLst>
          </p:cNvPr>
          <p:cNvCxnSpPr/>
          <p:nvPr userDrawn="1"/>
        </p:nvCxnSpPr>
        <p:spPr>
          <a:xfrm>
            <a:off x="5791785" y="3949699"/>
            <a:ext cx="60843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002804-57E2-4379-9103-073F4D46F0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7248" y="1124712"/>
            <a:ext cx="5943600" cy="2596896"/>
          </a:xfrm>
        </p:spPr>
        <p:txBody>
          <a:bodyPr vert="horz" lIns="91440" tIns="45720" rIns="91440" bIns="45720" rtlCol="0" anchor="b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80000"/>
              </a:lnSpc>
            </a:pPr>
            <a:r>
              <a:rPr lang="en-US"/>
              <a:t>THANK YOU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182412-18B8-4AC3-AA61-DAFA9BEABE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7266" y="4422773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4BD3722-9C29-415A-B4F9-404DF7CA27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77266" y="4859273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9AB0B4C-135C-4049-A378-55E85A240E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7266" y="5295773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4C52246-1E1E-45D1-870F-11BEF23679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7266" y="5732272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Website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26A2B2-5127-40E8-8422-F1A7836E061C}"/>
              </a:ext>
            </a:extLst>
          </p:cNvPr>
          <p:cNvCxnSpPr/>
          <p:nvPr userDrawn="1"/>
        </p:nvCxnSpPr>
        <p:spPr>
          <a:xfrm>
            <a:off x="4516210" y="4422773"/>
            <a:ext cx="0" cy="158649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22" descr="User" title="Icon - Presenter Name">
            <a:extLst>
              <a:ext uri="{FF2B5EF4-FFF2-40B4-BE49-F238E27FC236}">
                <a16:creationId xmlns:a16="http://schemas.microsoft.com/office/drawing/2014/main" id="{D8682255-0CCB-4829-A139-1448962118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2357" y="4451822"/>
            <a:ext cx="218900" cy="218900"/>
          </a:xfrm>
          <a:prstGeom prst="rect">
            <a:avLst/>
          </a:prstGeom>
        </p:spPr>
      </p:pic>
      <p:pic>
        <p:nvPicPr>
          <p:cNvPr id="24" name="Graphic 23" descr="Envelope" title="Icon Presenter Email">
            <a:extLst>
              <a:ext uri="{FF2B5EF4-FFF2-40B4-BE49-F238E27FC236}">
                <a16:creationId xmlns:a16="http://schemas.microsoft.com/office/drawing/2014/main" id="{C70B540F-9BDA-45EE-8344-27F1110D8E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92357" y="5324822"/>
            <a:ext cx="218900" cy="218900"/>
          </a:xfrm>
          <a:prstGeom prst="rect">
            <a:avLst/>
          </a:prstGeom>
        </p:spPr>
      </p:pic>
      <p:pic>
        <p:nvPicPr>
          <p:cNvPr id="25" name="Graphic 24" descr="Smart Phone" title="Icon - Presenter Phone Number">
            <a:extLst>
              <a:ext uri="{FF2B5EF4-FFF2-40B4-BE49-F238E27FC236}">
                <a16:creationId xmlns:a16="http://schemas.microsoft.com/office/drawing/2014/main" id="{F9F9D3D1-F5F6-4B04-BA68-9B89F0E1FDE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92357" y="4888322"/>
            <a:ext cx="218900" cy="218900"/>
          </a:xfrm>
          <a:prstGeom prst="rect">
            <a:avLst/>
          </a:prstGeom>
        </p:spPr>
      </p:pic>
      <p:pic>
        <p:nvPicPr>
          <p:cNvPr id="26" name="Graphic 25" descr="Link">
            <a:extLst>
              <a:ext uri="{FF2B5EF4-FFF2-40B4-BE49-F238E27FC236}">
                <a16:creationId xmlns:a16="http://schemas.microsoft.com/office/drawing/2014/main" id="{0A350BC5-221A-4142-86A1-5B33F3184E8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79414" y="5748378"/>
            <a:ext cx="244786" cy="24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61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A87BE54-14DC-472D-8337-75B1A8A35B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7D6B07-9595-4D7C-A1C7-EE4327E86C4F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2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EAC7A8-37E9-4B9E-B736-A22B168C80E4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2B49C9-D888-4DFD-821C-C8761C791457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7C6874-A790-4966-9E2B-1615E67A53D2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B2B5D3-CC1C-45E2-BB10-D1175A138A49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994648-15A7-4F74-9BE2-5A7A9FF67672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AAA86F4-5F6B-408E-BB3A-E89D057B1437}"/>
              </a:ext>
            </a:extLst>
          </p:cNvPr>
          <p:cNvSpPr/>
          <p:nvPr userDrawn="1"/>
        </p:nvSpPr>
        <p:spPr>
          <a:xfrm>
            <a:off x="2387600" y="1"/>
            <a:ext cx="7416800" cy="6858001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4FE51EC-6EEE-4E9B-95E0-8B3BEC6560A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67000" y="0"/>
            <a:ext cx="6858000" cy="6858000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EC2E97-8DAA-48A7-AC52-B4B5AD2C486E}"/>
              </a:ext>
            </a:extLst>
          </p:cNvPr>
          <p:cNvCxnSpPr/>
          <p:nvPr userDrawn="1"/>
        </p:nvCxnSpPr>
        <p:spPr>
          <a:xfrm>
            <a:off x="5791785" y="3949699"/>
            <a:ext cx="60843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002804-57E2-4379-9103-073F4D46F0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7248" y="1124712"/>
            <a:ext cx="5943600" cy="2596896"/>
          </a:xfrm>
        </p:spPr>
        <p:txBody>
          <a:bodyPr vert="horz" lIns="91440" tIns="45720" rIns="91440" bIns="45720" rtlCol="0" anchor="b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80000"/>
              </a:lnSpc>
            </a:pPr>
            <a:r>
              <a:rPr lang="en-US"/>
              <a:t>THANK YOU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182412-18B8-4AC3-AA61-DAFA9BEABE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7266" y="4422773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4BD3722-9C29-415A-B4F9-404DF7CA27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77266" y="4859273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9AB0B4C-135C-4049-A378-55E85A240E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7266" y="5295773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4C52246-1E1E-45D1-870F-11BEF23679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7266" y="5732272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Website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26A2B2-5127-40E8-8422-F1A7836E061C}"/>
              </a:ext>
            </a:extLst>
          </p:cNvPr>
          <p:cNvCxnSpPr/>
          <p:nvPr userDrawn="1"/>
        </p:nvCxnSpPr>
        <p:spPr>
          <a:xfrm>
            <a:off x="4516210" y="4422773"/>
            <a:ext cx="0" cy="158649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22" descr="User" title="Icon - Presenter Name">
            <a:extLst>
              <a:ext uri="{FF2B5EF4-FFF2-40B4-BE49-F238E27FC236}">
                <a16:creationId xmlns:a16="http://schemas.microsoft.com/office/drawing/2014/main" id="{D8682255-0CCB-4829-A139-1448962118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2357" y="4451822"/>
            <a:ext cx="218900" cy="218900"/>
          </a:xfrm>
          <a:prstGeom prst="rect">
            <a:avLst/>
          </a:prstGeom>
        </p:spPr>
      </p:pic>
      <p:pic>
        <p:nvPicPr>
          <p:cNvPr id="24" name="Graphic 23" descr="Envelope" title="Icon Presenter Email">
            <a:extLst>
              <a:ext uri="{FF2B5EF4-FFF2-40B4-BE49-F238E27FC236}">
                <a16:creationId xmlns:a16="http://schemas.microsoft.com/office/drawing/2014/main" id="{C70B540F-9BDA-45EE-8344-27F1110D8E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92357" y="5324822"/>
            <a:ext cx="218900" cy="218900"/>
          </a:xfrm>
          <a:prstGeom prst="rect">
            <a:avLst/>
          </a:prstGeom>
        </p:spPr>
      </p:pic>
      <p:pic>
        <p:nvPicPr>
          <p:cNvPr id="25" name="Graphic 24" descr="Smart Phone" title="Icon - Presenter Phone Number">
            <a:extLst>
              <a:ext uri="{FF2B5EF4-FFF2-40B4-BE49-F238E27FC236}">
                <a16:creationId xmlns:a16="http://schemas.microsoft.com/office/drawing/2014/main" id="{F9F9D3D1-F5F6-4B04-BA68-9B89F0E1FDE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92357" y="4888322"/>
            <a:ext cx="218900" cy="218900"/>
          </a:xfrm>
          <a:prstGeom prst="rect">
            <a:avLst/>
          </a:prstGeom>
        </p:spPr>
      </p:pic>
      <p:pic>
        <p:nvPicPr>
          <p:cNvPr id="26" name="Graphic 25" descr="Link">
            <a:extLst>
              <a:ext uri="{FF2B5EF4-FFF2-40B4-BE49-F238E27FC236}">
                <a16:creationId xmlns:a16="http://schemas.microsoft.com/office/drawing/2014/main" id="{0A350BC5-221A-4142-86A1-5B33F3184E8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79414" y="5748378"/>
            <a:ext cx="244786" cy="24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50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87D6B07-9595-4D7C-A1C7-EE4327E86C4F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2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EAC7A8-37E9-4B9E-B736-A22B168C80E4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2B49C9-D888-4DFD-821C-C8761C791457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7C6874-A790-4966-9E2B-1615E67A53D2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B2B5D3-CC1C-45E2-BB10-D1175A138A49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994648-15A7-4F74-9BE2-5A7A9FF67672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8E98649-FB1E-484B-911E-90A1B1AE58F1}"/>
              </a:ext>
            </a:extLst>
          </p:cNvPr>
          <p:cNvSpPr/>
          <p:nvPr userDrawn="1"/>
        </p:nvSpPr>
        <p:spPr>
          <a:xfrm>
            <a:off x="2387600" y="1"/>
            <a:ext cx="7416800" cy="6858001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371726A-1E0A-434B-A802-4FCC15A82D01}"/>
              </a:ext>
            </a:extLst>
          </p:cNvPr>
          <p:cNvSpPr/>
          <p:nvPr userDrawn="1"/>
        </p:nvSpPr>
        <p:spPr>
          <a:xfrm>
            <a:off x="2674071" y="21211"/>
            <a:ext cx="6843859" cy="6843859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6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EC2E97-8DAA-48A7-AC52-B4B5AD2C486E}"/>
              </a:ext>
            </a:extLst>
          </p:cNvPr>
          <p:cNvCxnSpPr/>
          <p:nvPr userDrawn="1"/>
        </p:nvCxnSpPr>
        <p:spPr>
          <a:xfrm>
            <a:off x="5791785" y="3949699"/>
            <a:ext cx="60843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002804-57E2-4379-9103-073F4D46F0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7248" y="1124712"/>
            <a:ext cx="5943600" cy="2596896"/>
          </a:xfrm>
        </p:spPr>
        <p:txBody>
          <a:bodyPr vert="horz" lIns="91440" tIns="45720" rIns="91440" bIns="45720" rtlCol="0" anchor="b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80000"/>
              </a:lnSpc>
            </a:pPr>
            <a:r>
              <a:rPr lang="en-US"/>
              <a:t>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109CAD-EBE3-4421-954D-A76C885B27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84448" y="4315968"/>
            <a:ext cx="5029200" cy="886968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>
              <a:buNone/>
              <a:defRPr lang="en-GB" sz="1800" b="1" spc="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 algn="ctr"/>
            <a:r>
              <a:rPr lang="en-US"/>
              <a:t>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482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AA00B8F-30F3-4771-B340-04E5180F24CB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0208B4A-3F77-46D6-894B-E1FDAD5EF77C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049B3A7-D7B3-4DED-82EF-7949C06DB4B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7420EFC-AB3B-4D30-9B82-F93818D68456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1AA950-E9D5-45D2-8DDB-2561BFC6C290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C364EA4-EB4C-4EBE-80D3-A6661DD396D5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F822B4B-4ECC-46E0-98C4-8752755855BC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2B596D7-82DB-44A2-9A85-2074FFBDDA1F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469995F-A28F-40A2-AB9B-09ACC9FB0598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520" y="246253"/>
            <a:ext cx="8094972" cy="173887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0FA4ECA-2E91-495E-BD1A-B2CAEE758E77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B4B03F13-A59A-4526-9D17-27A3B8C63BCD}"/>
              </a:ext>
            </a:extLst>
          </p:cNvPr>
          <p:cNvSpPr/>
          <p:nvPr userDrawn="1"/>
        </p:nvSpPr>
        <p:spPr>
          <a:xfrm>
            <a:off x="-1" y="-16064"/>
            <a:ext cx="3981692" cy="2505614"/>
          </a:xfrm>
          <a:custGeom>
            <a:avLst/>
            <a:gdLst>
              <a:gd name="connsiteX0" fmla="*/ 0 w 3981692"/>
              <a:gd name="connsiteY0" fmla="*/ 0 h 2505614"/>
              <a:gd name="connsiteX1" fmla="*/ 3978183 w 3981692"/>
              <a:gd name="connsiteY1" fmla="*/ 0 h 2505614"/>
              <a:gd name="connsiteX2" fmla="*/ 3981692 w 3981692"/>
              <a:gd name="connsiteY2" fmla="*/ 54609 h 2505614"/>
              <a:gd name="connsiteX3" fmla="*/ 862315 w 3981692"/>
              <a:gd name="connsiteY3" fmla="*/ 2505614 h 2505614"/>
              <a:gd name="connsiteX4" fmla="*/ 233652 w 3981692"/>
              <a:gd name="connsiteY4" fmla="*/ 2455818 h 2505614"/>
              <a:gd name="connsiteX5" fmla="*/ 0 w 3981692"/>
              <a:gd name="connsiteY5" fmla="*/ 2408613 h 2505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692" h="2505614">
                <a:moveTo>
                  <a:pt x="0" y="0"/>
                </a:moveTo>
                <a:lnTo>
                  <a:pt x="3978183" y="0"/>
                </a:lnTo>
                <a:lnTo>
                  <a:pt x="3981692" y="54609"/>
                </a:lnTo>
                <a:cubicBezTo>
                  <a:pt x="3981692" y="1408262"/>
                  <a:pt x="2585099" y="2505614"/>
                  <a:pt x="862315" y="2505614"/>
                </a:cubicBezTo>
                <a:cubicBezTo>
                  <a:pt x="646967" y="2505614"/>
                  <a:pt x="436716" y="2488468"/>
                  <a:pt x="233652" y="2455818"/>
                </a:cubicBezTo>
                <a:lnTo>
                  <a:pt x="0" y="24086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5A1E45B6-C7EC-4687-B8D8-10D1DBC47018}"/>
              </a:ext>
            </a:extLst>
          </p:cNvPr>
          <p:cNvSpPr/>
          <p:nvPr userDrawn="1"/>
        </p:nvSpPr>
        <p:spPr>
          <a:xfrm>
            <a:off x="0" y="-16063"/>
            <a:ext cx="3795148" cy="2242063"/>
          </a:xfrm>
          <a:custGeom>
            <a:avLst/>
            <a:gdLst>
              <a:gd name="connsiteX0" fmla="*/ 0 w 3795148"/>
              <a:gd name="connsiteY0" fmla="*/ 0 h 2242063"/>
              <a:gd name="connsiteX1" fmla="*/ 3795148 w 3795148"/>
              <a:gd name="connsiteY1" fmla="*/ 0 h 2242063"/>
              <a:gd name="connsiteX2" fmla="*/ 3793988 w 3795148"/>
              <a:gd name="connsiteY2" fmla="*/ 18343 h 2242063"/>
              <a:gd name="connsiteX3" fmla="*/ 708660 w 3795148"/>
              <a:gd name="connsiteY3" fmla="*/ 2242063 h 2242063"/>
              <a:gd name="connsiteX4" fmla="*/ 83632 w 3795148"/>
              <a:gd name="connsiteY4" fmla="*/ 2191740 h 2242063"/>
              <a:gd name="connsiteX5" fmla="*/ 0 w 3795148"/>
              <a:gd name="connsiteY5" fmla="*/ 2174565 h 2242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95148" h="2242063">
                <a:moveTo>
                  <a:pt x="0" y="0"/>
                </a:moveTo>
                <a:lnTo>
                  <a:pt x="3795148" y="0"/>
                </a:lnTo>
                <a:lnTo>
                  <a:pt x="3793988" y="18343"/>
                </a:lnTo>
                <a:cubicBezTo>
                  <a:pt x="3635169" y="1267374"/>
                  <a:pt x="2314432" y="2242063"/>
                  <a:pt x="708660" y="2242063"/>
                </a:cubicBezTo>
                <a:cubicBezTo>
                  <a:pt x="494557" y="2242063"/>
                  <a:pt x="285522" y="2224735"/>
                  <a:pt x="83632" y="2191740"/>
                </a:cubicBezTo>
                <a:lnTo>
                  <a:pt x="0" y="2174565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1" forceAA="0" compatLnSpc="1">
            <a:prstTxWarp prst="textNoShape">
              <a:avLst/>
            </a:prstTxWarp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6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E8536E4F-F1FA-484F-8F59-EAADF8904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46039"/>
            <a:ext cx="10782283" cy="38309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8100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AA00B8F-30F3-4771-B340-04E5180F24CB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0208B4A-3F77-46D6-894B-E1FDAD5EF77C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049B3A7-D7B3-4DED-82EF-7949C06DB4B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7420EFC-AB3B-4D30-9B82-F93818D68456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1AA950-E9D5-45D2-8DDB-2561BFC6C290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C364EA4-EB4C-4EBE-80D3-A6661DD396D5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F822B4B-4ECC-46E0-98C4-8752755855BC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2B596D7-82DB-44A2-9A85-2074FFBDDA1F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469995F-A28F-40A2-AB9B-09ACC9FB0598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520" y="246253"/>
            <a:ext cx="8094972" cy="173887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0FA4ECA-2E91-495E-BD1A-B2CAEE758E77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FC3C941-0608-44BE-A293-C20D8B8805D4}"/>
              </a:ext>
            </a:extLst>
          </p:cNvPr>
          <p:cNvSpPr/>
          <p:nvPr userDrawn="1"/>
        </p:nvSpPr>
        <p:spPr>
          <a:xfrm>
            <a:off x="0" y="-1"/>
            <a:ext cx="4587349" cy="2419039"/>
          </a:xfrm>
          <a:custGeom>
            <a:avLst/>
            <a:gdLst>
              <a:gd name="connsiteX0" fmla="*/ 0 w 4587349"/>
              <a:gd name="connsiteY0" fmla="*/ 0 h 2419039"/>
              <a:gd name="connsiteX1" fmla="*/ 4587349 w 4587349"/>
              <a:gd name="connsiteY1" fmla="*/ 0 h 2419039"/>
              <a:gd name="connsiteX2" fmla="*/ 4562933 w 4587349"/>
              <a:gd name="connsiteY2" fmla="*/ 72160 h 2419039"/>
              <a:gd name="connsiteX3" fmla="*/ 1203311 w 4587349"/>
              <a:gd name="connsiteY3" fmla="*/ 2419039 h 2419039"/>
              <a:gd name="connsiteX4" fmla="*/ 139724 w 4587349"/>
              <a:gd name="connsiteY4" fmla="*/ 2258240 h 2419039"/>
              <a:gd name="connsiteX5" fmla="*/ 0 w 4587349"/>
              <a:gd name="connsiteY5" fmla="*/ 2207100 h 24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7349" h="2419039">
                <a:moveTo>
                  <a:pt x="0" y="0"/>
                </a:moveTo>
                <a:lnTo>
                  <a:pt x="4587349" y="0"/>
                </a:lnTo>
                <a:lnTo>
                  <a:pt x="4562933" y="72160"/>
                </a:lnTo>
                <a:cubicBezTo>
                  <a:pt x="4061488" y="1441670"/>
                  <a:pt x="2746538" y="2419039"/>
                  <a:pt x="1203311" y="2419039"/>
                </a:cubicBezTo>
                <a:cubicBezTo>
                  <a:pt x="832937" y="2419039"/>
                  <a:pt x="475711" y="2362743"/>
                  <a:pt x="139724" y="2258240"/>
                </a:cubicBezTo>
                <a:lnTo>
                  <a:pt x="0" y="22071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7107B1B-15F6-4743-8E90-18A0DC2B964E}"/>
              </a:ext>
            </a:extLst>
          </p:cNvPr>
          <p:cNvSpPr/>
          <p:nvPr userDrawn="1"/>
        </p:nvSpPr>
        <p:spPr>
          <a:xfrm>
            <a:off x="0" y="1"/>
            <a:ext cx="4341402" cy="2228445"/>
          </a:xfrm>
          <a:custGeom>
            <a:avLst/>
            <a:gdLst>
              <a:gd name="connsiteX0" fmla="*/ 0 w 4341402"/>
              <a:gd name="connsiteY0" fmla="*/ 0 h 2228445"/>
              <a:gd name="connsiteX1" fmla="*/ 4341402 w 4341402"/>
              <a:gd name="connsiteY1" fmla="*/ 0 h 2228445"/>
              <a:gd name="connsiteX2" fmla="*/ 4293306 w 4341402"/>
              <a:gd name="connsiteY2" fmla="*/ 133775 h 2228445"/>
              <a:gd name="connsiteX3" fmla="*/ 1300374 w 4341402"/>
              <a:gd name="connsiteY3" fmla="*/ 2224065 h 2228445"/>
              <a:gd name="connsiteX4" fmla="*/ 1124323 w 4341402"/>
              <a:gd name="connsiteY4" fmla="*/ 2228445 h 2228445"/>
              <a:gd name="connsiteX5" fmla="*/ 1124242 w 4341402"/>
              <a:gd name="connsiteY5" fmla="*/ 2228445 h 2228445"/>
              <a:gd name="connsiteX6" fmla="*/ 948190 w 4341402"/>
              <a:gd name="connsiteY6" fmla="*/ 2224065 h 2228445"/>
              <a:gd name="connsiteX7" fmla="*/ 106705 w 4341402"/>
              <a:gd name="connsiteY7" fmla="*/ 2077045 h 2228445"/>
              <a:gd name="connsiteX8" fmla="*/ 0 w 4341402"/>
              <a:gd name="connsiteY8" fmla="*/ 2041514 h 222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41402" h="2228445">
                <a:moveTo>
                  <a:pt x="0" y="0"/>
                </a:moveTo>
                <a:lnTo>
                  <a:pt x="4341402" y="0"/>
                </a:lnTo>
                <a:lnTo>
                  <a:pt x="4293306" y="133775"/>
                </a:lnTo>
                <a:cubicBezTo>
                  <a:pt x="3804175" y="1311915"/>
                  <a:pt x="2656408" y="2156418"/>
                  <a:pt x="1300374" y="2224065"/>
                </a:cubicBezTo>
                <a:lnTo>
                  <a:pt x="1124323" y="2228445"/>
                </a:lnTo>
                <a:lnTo>
                  <a:pt x="1124242" y="2228445"/>
                </a:lnTo>
                <a:lnTo>
                  <a:pt x="948190" y="2224065"/>
                </a:lnTo>
                <a:cubicBezTo>
                  <a:pt x="656570" y="2209517"/>
                  <a:pt x="374582" y="2159041"/>
                  <a:pt x="106705" y="2077045"/>
                </a:cubicBezTo>
                <a:lnTo>
                  <a:pt x="0" y="2041514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1" forceAA="0" compatLnSpc="1">
            <a:prstTxWarp prst="textNoShape">
              <a:avLst/>
            </a:prstTxWarp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6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CACE3D1-F863-4422-B475-730B2AEA71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37325"/>
            <a:ext cx="5181600" cy="37396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C6DDB857-67CE-4444-B436-F7A2F6E06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8886" y="2404377"/>
            <a:ext cx="5181600" cy="37725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6429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53B37E2-51CB-4B16-865A-4404D1562370}"/>
              </a:ext>
            </a:extLst>
          </p:cNvPr>
          <p:cNvSpPr/>
          <p:nvPr/>
        </p:nvSpPr>
        <p:spPr>
          <a:xfrm>
            <a:off x="5323076" y="997893"/>
            <a:ext cx="6868924" cy="5860108"/>
          </a:xfrm>
          <a:custGeom>
            <a:avLst/>
            <a:gdLst>
              <a:gd name="connsiteX0" fmla="*/ 3874977 w 6868924"/>
              <a:gd name="connsiteY0" fmla="*/ 0 h 5860108"/>
              <a:gd name="connsiteX1" fmla="*/ 6865098 w 6868924"/>
              <a:gd name="connsiteY1" fmla="*/ 1410132 h 5860108"/>
              <a:gd name="connsiteX2" fmla="*/ 6868924 w 6868924"/>
              <a:gd name="connsiteY2" fmla="*/ 1415249 h 5860108"/>
              <a:gd name="connsiteX3" fmla="*/ 6868924 w 6868924"/>
              <a:gd name="connsiteY3" fmla="*/ 5860108 h 5860108"/>
              <a:gd name="connsiteX4" fmla="*/ 551579 w 6868924"/>
              <a:gd name="connsiteY4" fmla="*/ 5860108 h 5860108"/>
              <a:gd name="connsiteX5" fmla="*/ 467689 w 6868924"/>
              <a:gd name="connsiteY5" fmla="*/ 5722022 h 5860108"/>
              <a:gd name="connsiteX6" fmla="*/ 0 w 6868924"/>
              <a:gd name="connsiteY6" fmla="*/ 3874977 h 5860108"/>
              <a:gd name="connsiteX7" fmla="*/ 3874977 w 6868924"/>
              <a:gd name="connsiteY7" fmla="*/ 0 h 586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8924" h="5860108">
                <a:moveTo>
                  <a:pt x="3874977" y="0"/>
                </a:moveTo>
                <a:cubicBezTo>
                  <a:pt x="5078778" y="0"/>
                  <a:pt x="6154370" y="548929"/>
                  <a:pt x="6865098" y="1410132"/>
                </a:cubicBezTo>
                <a:lnTo>
                  <a:pt x="6868924" y="1415249"/>
                </a:lnTo>
                <a:lnTo>
                  <a:pt x="6868924" y="5860108"/>
                </a:lnTo>
                <a:lnTo>
                  <a:pt x="551579" y="5860108"/>
                </a:lnTo>
                <a:lnTo>
                  <a:pt x="467689" y="5722022"/>
                </a:lnTo>
                <a:cubicBezTo>
                  <a:pt x="169423" y="5172963"/>
                  <a:pt x="0" y="4543756"/>
                  <a:pt x="0" y="3874977"/>
                </a:cubicBezTo>
                <a:cubicBezTo>
                  <a:pt x="0" y="1734886"/>
                  <a:pt x="1734886" y="0"/>
                  <a:pt x="38749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EAA5535-A3DD-490B-B233-9C9B84EECD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6326" y="1251145"/>
            <a:ext cx="6615674" cy="5596389"/>
          </a:xfrm>
          <a:custGeom>
            <a:avLst/>
            <a:gdLst>
              <a:gd name="connsiteX0" fmla="*/ 3621727 w 6615674"/>
              <a:gd name="connsiteY0" fmla="*/ 0 h 5596389"/>
              <a:gd name="connsiteX1" fmla="*/ 6416428 w 6615674"/>
              <a:gd name="connsiteY1" fmla="*/ 1317972 h 5596389"/>
              <a:gd name="connsiteX2" fmla="*/ 6615674 w 6615674"/>
              <a:gd name="connsiteY2" fmla="*/ 1584421 h 5596389"/>
              <a:gd name="connsiteX3" fmla="*/ 6615674 w 6615674"/>
              <a:gd name="connsiteY3" fmla="*/ 5596389 h 5596389"/>
              <a:gd name="connsiteX4" fmla="*/ 587989 w 6615674"/>
              <a:gd name="connsiteY4" fmla="*/ 5596389 h 5596389"/>
              <a:gd name="connsiteX5" fmla="*/ 437123 w 6615674"/>
              <a:gd name="connsiteY5" fmla="*/ 5348058 h 5596389"/>
              <a:gd name="connsiteX6" fmla="*/ 0 w 6615674"/>
              <a:gd name="connsiteY6" fmla="*/ 3621727 h 5596389"/>
              <a:gd name="connsiteX7" fmla="*/ 3621727 w 6615674"/>
              <a:gd name="connsiteY7" fmla="*/ 0 h 5596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15674" h="5596389">
                <a:moveTo>
                  <a:pt x="3621727" y="0"/>
                </a:moveTo>
                <a:cubicBezTo>
                  <a:pt x="4746854" y="0"/>
                  <a:pt x="5752150" y="513054"/>
                  <a:pt x="6416428" y="1317972"/>
                </a:cubicBezTo>
                <a:lnTo>
                  <a:pt x="6615674" y="1584421"/>
                </a:lnTo>
                <a:lnTo>
                  <a:pt x="6615674" y="5596389"/>
                </a:lnTo>
                <a:lnTo>
                  <a:pt x="587989" y="5596389"/>
                </a:lnTo>
                <a:lnTo>
                  <a:pt x="437123" y="5348058"/>
                </a:lnTo>
                <a:cubicBezTo>
                  <a:pt x="158350" y="4834883"/>
                  <a:pt x="0" y="4246798"/>
                  <a:pt x="0" y="3621727"/>
                </a:cubicBezTo>
                <a:cubicBezTo>
                  <a:pt x="0" y="1621502"/>
                  <a:pt x="1621502" y="0"/>
                  <a:pt x="3621727" y="0"/>
                </a:cubicBez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274320" tIns="640080" rIns="91440" bIns="45720" rtlCol="0" anchor="ctr" anchorCtr="1">
            <a:noAutofit/>
          </a:bodyPr>
          <a:lstStyle>
            <a:lvl1pPr>
              <a:defRPr lang="en-US" sz="160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" y="504419"/>
            <a:ext cx="5144927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108634F-AB43-4931-97E0-C7125C9FD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489548"/>
            <a:ext cx="4131946" cy="33794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77783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AA00B8F-30F3-4771-B340-04E5180F24CB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0208B4A-3F77-46D6-894B-E1FDAD5EF77C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049B3A7-D7B3-4DED-82EF-7949C06DB4B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7420EFC-AB3B-4D30-9B82-F93818D68456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1AA950-E9D5-45D2-8DDB-2561BFC6C290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C364EA4-EB4C-4EBE-80D3-A6661DD396D5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F822B4B-4ECC-46E0-98C4-8752755855BC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2B596D7-82DB-44A2-9A85-2074FFBDDA1F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469995F-A28F-40A2-AB9B-09ACC9FB0598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520" y="246253"/>
            <a:ext cx="8094972" cy="173887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0FA4ECA-2E91-495E-BD1A-B2CAEE758E77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FC3C941-0608-44BE-A293-C20D8B8805D4}"/>
              </a:ext>
            </a:extLst>
          </p:cNvPr>
          <p:cNvSpPr/>
          <p:nvPr userDrawn="1"/>
        </p:nvSpPr>
        <p:spPr>
          <a:xfrm>
            <a:off x="0" y="-1"/>
            <a:ext cx="4587349" cy="2419039"/>
          </a:xfrm>
          <a:custGeom>
            <a:avLst/>
            <a:gdLst>
              <a:gd name="connsiteX0" fmla="*/ 0 w 4587349"/>
              <a:gd name="connsiteY0" fmla="*/ 0 h 2419039"/>
              <a:gd name="connsiteX1" fmla="*/ 4587349 w 4587349"/>
              <a:gd name="connsiteY1" fmla="*/ 0 h 2419039"/>
              <a:gd name="connsiteX2" fmla="*/ 4562933 w 4587349"/>
              <a:gd name="connsiteY2" fmla="*/ 72160 h 2419039"/>
              <a:gd name="connsiteX3" fmla="*/ 1203311 w 4587349"/>
              <a:gd name="connsiteY3" fmla="*/ 2419039 h 2419039"/>
              <a:gd name="connsiteX4" fmla="*/ 139724 w 4587349"/>
              <a:gd name="connsiteY4" fmla="*/ 2258240 h 2419039"/>
              <a:gd name="connsiteX5" fmla="*/ 0 w 4587349"/>
              <a:gd name="connsiteY5" fmla="*/ 2207100 h 24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7349" h="2419039">
                <a:moveTo>
                  <a:pt x="0" y="0"/>
                </a:moveTo>
                <a:lnTo>
                  <a:pt x="4587349" y="0"/>
                </a:lnTo>
                <a:lnTo>
                  <a:pt x="4562933" y="72160"/>
                </a:lnTo>
                <a:cubicBezTo>
                  <a:pt x="4061488" y="1441670"/>
                  <a:pt x="2746538" y="2419039"/>
                  <a:pt x="1203311" y="2419039"/>
                </a:cubicBezTo>
                <a:cubicBezTo>
                  <a:pt x="832937" y="2419039"/>
                  <a:pt x="475711" y="2362743"/>
                  <a:pt x="139724" y="2258240"/>
                </a:cubicBezTo>
                <a:lnTo>
                  <a:pt x="0" y="22071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7107B1B-15F6-4743-8E90-18A0DC2B964E}"/>
              </a:ext>
            </a:extLst>
          </p:cNvPr>
          <p:cNvSpPr/>
          <p:nvPr userDrawn="1"/>
        </p:nvSpPr>
        <p:spPr>
          <a:xfrm>
            <a:off x="0" y="1"/>
            <a:ext cx="4341402" cy="2228445"/>
          </a:xfrm>
          <a:custGeom>
            <a:avLst/>
            <a:gdLst>
              <a:gd name="connsiteX0" fmla="*/ 0 w 4341402"/>
              <a:gd name="connsiteY0" fmla="*/ 0 h 2228445"/>
              <a:gd name="connsiteX1" fmla="*/ 4341402 w 4341402"/>
              <a:gd name="connsiteY1" fmla="*/ 0 h 2228445"/>
              <a:gd name="connsiteX2" fmla="*/ 4293306 w 4341402"/>
              <a:gd name="connsiteY2" fmla="*/ 133775 h 2228445"/>
              <a:gd name="connsiteX3" fmla="*/ 1300374 w 4341402"/>
              <a:gd name="connsiteY3" fmla="*/ 2224065 h 2228445"/>
              <a:gd name="connsiteX4" fmla="*/ 1124323 w 4341402"/>
              <a:gd name="connsiteY4" fmla="*/ 2228445 h 2228445"/>
              <a:gd name="connsiteX5" fmla="*/ 1124242 w 4341402"/>
              <a:gd name="connsiteY5" fmla="*/ 2228445 h 2228445"/>
              <a:gd name="connsiteX6" fmla="*/ 948190 w 4341402"/>
              <a:gd name="connsiteY6" fmla="*/ 2224065 h 2228445"/>
              <a:gd name="connsiteX7" fmla="*/ 106705 w 4341402"/>
              <a:gd name="connsiteY7" fmla="*/ 2077045 h 2228445"/>
              <a:gd name="connsiteX8" fmla="*/ 0 w 4341402"/>
              <a:gd name="connsiteY8" fmla="*/ 2041514 h 222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41402" h="2228445">
                <a:moveTo>
                  <a:pt x="0" y="0"/>
                </a:moveTo>
                <a:lnTo>
                  <a:pt x="4341402" y="0"/>
                </a:lnTo>
                <a:lnTo>
                  <a:pt x="4293306" y="133775"/>
                </a:lnTo>
                <a:cubicBezTo>
                  <a:pt x="3804175" y="1311915"/>
                  <a:pt x="2656408" y="2156418"/>
                  <a:pt x="1300374" y="2224065"/>
                </a:cubicBezTo>
                <a:lnTo>
                  <a:pt x="1124323" y="2228445"/>
                </a:lnTo>
                <a:lnTo>
                  <a:pt x="1124242" y="2228445"/>
                </a:lnTo>
                <a:lnTo>
                  <a:pt x="948190" y="2224065"/>
                </a:lnTo>
                <a:cubicBezTo>
                  <a:pt x="656570" y="2209517"/>
                  <a:pt x="374582" y="2159041"/>
                  <a:pt x="106705" y="2077045"/>
                </a:cubicBezTo>
                <a:lnTo>
                  <a:pt x="0" y="2041514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1" forceAA="0" compatLnSpc="1">
            <a:prstTxWarp prst="textNoShape">
              <a:avLst/>
            </a:prstTxWarp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6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F7D2858-2046-4CAD-A3EE-D0A4D0F2C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23331"/>
            <a:ext cx="5157787" cy="6266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2A9DBBF8-4A18-4CB1-A8AC-30C9B5308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39199"/>
            <a:ext cx="5157787" cy="33504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D3E81B2D-A79D-4DC3-B7DF-1E1E0F58E4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37304" y="2123331"/>
            <a:ext cx="5183188" cy="6266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Content Placeholder 5">
            <a:extLst>
              <a:ext uri="{FF2B5EF4-FFF2-40B4-BE49-F238E27FC236}">
                <a16:creationId xmlns:a16="http://schemas.microsoft.com/office/drawing/2014/main" id="{8C0B65ED-88D9-4E01-AD11-24590E2C7E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37304" y="2839199"/>
            <a:ext cx="5183188" cy="33504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1436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53B37E2-51CB-4B16-865A-4404D1562370}"/>
              </a:ext>
            </a:extLst>
          </p:cNvPr>
          <p:cNvSpPr/>
          <p:nvPr/>
        </p:nvSpPr>
        <p:spPr>
          <a:xfrm>
            <a:off x="5323076" y="997893"/>
            <a:ext cx="6868924" cy="5860108"/>
          </a:xfrm>
          <a:custGeom>
            <a:avLst/>
            <a:gdLst>
              <a:gd name="connsiteX0" fmla="*/ 3874977 w 6868924"/>
              <a:gd name="connsiteY0" fmla="*/ 0 h 5860108"/>
              <a:gd name="connsiteX1" fmla="*/ 6865098 w 6868924"/>
              <a:gd name="connsiteY1" fmla="*/ 1410132 h 5860108"/>
              <a:gd name="connsiteX2" fmla="*/ 6868924 w 6868924"/>
              <a:gd name="connsiteY2" fmla="*/ 1415249 h 5860108"/>
              <a:gd name="connsiteX3" fmla="*/ 6868924 w 6868924"/>
              <a:gd name="connsiteY3" fmla="*/ 5860108 h 5860108"/>
              <a:gd name="connsiteX4" fmla="*/ 551579 w 6868924"/>
              <a:gd name="connsiteY4" fmla="*/ 5860108 h 5860108"/>
              <a:gd name="connsiteX5" fmla="*/ 467689 w 6868924"/>
              <a:gd name="connsiteY5" fmla="*/ 5722022 h 5860108"/>
              <a:gd name="connsiteX6" fmla="*/ 0 w 6868924"/>
              <a:gd name="connsiteY6" fmla="*/ 3874977 h 5860108"/>
              <a:gd name="connsiteX7" fmla="*/ 3874977 w 6868924"/>
              <a:gd name="connsiteY7" fmla="*/ 0 h 586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8924" h="5860108">
                <a:moveTo>
                  <a:pt x="3874977" y="0"/>
                </a:moveTo>
                <a:cubicBezTo>
                  <a:pt x="5078778" y="0"/>
                  <a:pt x="6154370" y="548929"/>
                  <a:pt x="6865098" y="1410132"/>
                </a:cubicBezTo>
                <a:lnTo>
                  <a:pt x="6868924" y="1415249"/>
                </a:lnTo>
                <a:lnTo>
                  <a:pt x="6868924" y="5860108"/>
                </a:lnTo>
                <a:lnTo>
                  <a:pt x="551579" y="5860108"/>
                </a:lnTo>
                <a:lnTo>
                  <a:pt x="467689" y="5722022"/>
                </a:lnTo>
                <a:cubicBezTo>
                  <a:pt x="169423" y="5172963"/>
                  <a:pt x="0" y="4543756"/>
                  <a:pt x="0" y="3874977"/>
                </a:cubicBezTo>
                <a:cubicBezTo>
                  <a:pt x="0" y="1734886"/>
                  <a:pt x="1734886" y="0"/>
                  <a:pt x="38749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9BB6343A-FD10-4841-94C8-487A8E7E71C7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5576326" y="1251144"/>
            <a:ext cx="6615674" cy="5625145"/>
          </a:xfrm>
          <a:custGeom>
            <a:avLst/>
            <a:gdLst>
              <a:gd name="connsiteX0" fmla="*/ 3621727 w 6615674"/>
              <a:gd name="connsiteY0" fmla="*/ 0 h 5625145"/>
              <a:gd name="connsiteX1" fmla="*/ 6416428 w 6615674"/>
              <a:gd name="connsiteY1" fmla="*/ 1317972 h 5625145"/>
              <a:gd name="connsiteX2" fmla="*/ 6615674 w 6615674"/>
              <a:gd name="connsiteY2" fmla="*/ 1584421 h 5625145"/>
              <a:gd name="connsiteX3" fmla="*/ 6615674 w 6615674"/>
              <a:gd name="connsiteY3" fmla="*/ 5625145 h 5625145"/>
              <a:gd name="connsiteX4" fmla="*/ 605458 w 6615674"/>
              <a:gd name="connsiteY4" fmla="*/ 5625145 h 5625145"/>
              <a:gd name="connsiteX5" fmla="*/ 437123 w 6615674"/>
              <a:gd name="connsiteY5" fmla="*/ 5348058 h 5625145"/>
              <a:gd name="connsiteX6" fmla="*/ 0 w 6615674"/>
              <a:gd name="connsiteY6" fmla="*/ 3621727 h 5625145"/>
              <a:gd name="connsiteX7" fmla="*/ 3621727 w 6615674"/>
              <a:gd name="connsiteY7" fmla="*/ 0 h 562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15674" h="5625145">
                <a:moveTo>
                  <a:pt x="3621727" y="0"/>
                </a:moveTo>
                <a:cubicBezTo>
                  <a:pt x="4746854" y="0"/>
                  <a:pt x="5752150" y="513054"/>
                  <a:pt x="6416428" y="1317972"/>
                </a:cubicBezTo>
                <a:lnTo>
                  <a:pt x="6615674" y="1584421"/>
                </a:lnTo>
                <a:lnTo>
                  <a:pt x="6615674" y="5625145"/>
                </a:lnTo>
                <a:lnTo>
                  <a:pt x="605458" y="5625145"/>
                </a:lnTo>
                <a:lnTo>
                  <a:pt x="437123" y="5348058"/>
                </a:lnTo>
                <a:cubicBezTo>
                  <a:pt x="158350" y="4834883"/>
                  <a:pt x="0" y="4246798"/>
                  <a:pt x="0" y="3621727"/>
                </a:cubicBezTo>
                <a:cubicBezTo>
                  <a:pt x="0" y="1621502"/>
                  <a:pt x="1621502" y="0"/>
                  <a:pt x="3621727" y="0"/>
                </a:cubicBez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274320" tIns="64008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" y="504419"/>
            <a:ext cx="5144927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9F3BCA0-0088-459C-B430-8B531ECC56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080" y="2526124"/>
            <a:ext cx="3801966" cy="3653188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None/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70185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6ABD40F-74C4-48BF-BEBE-FD456D424166}"/>
              </a:ext>
            </a:extLst>
          </p:cNvPr>
          <p:cNvSpPr/>
          <p:nvPr userDrawn="1"/>
        </p:nvSpPr>
        <p:spPr>
          <a:xfrm>
            <a:off x="4846320" y="0"/>
            <a:ext cx="7345680" cy="6907322"/>
          </a:xfrm>
          <a:custGeom>
            <a:avLst/>
            <a:gdLst>
              <a:gd name="connsiteX0" fmla="*/ 3543489 w 7345680"/>
              <a:gd name="connsiteY0" fmla="*/ 0 h 6907322"/>
              <a:gd name="connsiteX1" fmla="*/ 5432871 w 7345680"/>
              <a:gd name="connsiteY1" fmla="*/ 0 h 6907322"/>
              <a:gd name="connsiteX2" fmla="*/ 5609846 w 7345680"/>
              <a:gd name="connsiteY2" fmla="*/ 40446 h 6907322"/>
              <a:gd name="connsiteX3" fmla="*/ 7343079 w 7345680"/>
              <a:gd name="connsiteY3" fmla="*/ 915371 h 6907322"/>
              <a:gd name="connsiteX4" fmla="*/ 7345680 w 7345680"/>
              <a:gd name="connsiteY4" fmla="*/ 917602 h 6907322"/>
              <a:gd name="connsiteX5" fmla="*/ 7345680 w 7345680"/>
              <a:gd name="connsiteY5" fmla="*/ 6907322 h 6907322"/>
              <a:gd name="connsiteX6" fmla="*/ 822371 w 7345680"/>
              <a:gd name="connsiteY6" fmla="*/ 6907322 h 6907322"/>
              <a:gd name="connsiteX7" fmla="*/ 766511 w 7345680"/>
              <a:gd name="connsiteY7" fmla="*/ 6829539 h 6907322"/>
              <a:gd name="connsiteX8" fmla="*/ 0 w 7345680"/>
              <a:gd name="connsiteY8" fmla="*/ 4344739 h 6907322"/>
              <a:gd name="connsiteX9" fmla="*/ 3366514 w 7345680"/>
              <a:gd name="connsiteY9" fmla="*/ 40446 h 690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45680" h="6907322">
                <a:moveTo>
                  <a:pt x="3543489" y="0"/>
                </a:moveTo>
                <a:lnTo>
                  <a:pt x="5432871" y="0"/>
                </a:lnTo>
                <a:lnTo>
                  <a:pt x="5609846" y="40446"/>
                </a:lnTo>
                <a:cubicBezTo>
                  <a:pt x="6255171" y="204854"/>
                  <a:pt x="6844336" y="507805"/>
                  <a:pt x="7343079" y="915371"/>
                </a:cubicBezTo>
                <a:lnTo>
                  <a:pt x="7345680" y="917602"/>
                </a:lnTo>
                <a:lnTo>
                  <a:pt x="7345680" y="6907322"/>
                </a:lnTo>
                <a:lnTo>
                  <a:pt x="822371" y="6907322"/>
                </a:lnTo>
                <a:lnTo>
                  <a:pt x="766511" y="6829539"/>
                </a:lnTo>
                <a:cubicBezTo>
                  <a:pt x="282576" y="6120238"/>
                  <a:pt x="0" y="5265165"/>
                  <a:pt x="0" y="4344739"/>
                </a:cubicBezTo>
                <a:cubicBezTo>
                  <a:pt x="0" y="2273781"/>
                  <a:pt x="1430540" y="533670"/>
                  <a:pt x="3366514" y="404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504419"/>
            <a:ext cx="4006532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98BAA80-2B02-4FB1-AE39-6D8426AB4FB7}"/>
              </a:ext>
            </a:extLst>
          </p:cNvPr>
          <p:cNvSpPr/>
          <p:nvPr userDrawn="1"/>
        </p:nvSpPr>
        <p:spPr>
          <a:xfrm>
            <a:off x="5323076" y="314025"/>
            <a:ext cx="6868924" cy="6593297"/>
          </a:xfrm>
          <a:custGeom>
            <a:avLst/>
            <a:gdLst>
              <a:gd name="connsiteX0" fmla="*/ 4079984 w 6868924"/>
              <a:gd name="connsiteY0" fmla="*/ 0 h 6593297"/>
              <a:gd name="connsiteX1" fmla="*/ 6675233 w 6868924"/>
              <a:gd name="connsiteY1" fmla="*/ 931670 h 6593297"/>
              <a:gd name="connsiteX2" fmla="*/ 6868924 w 6868924"/>
              <a:gd name="connsiteY2" fmla="*/ 1107709 h 6593297"/>
              <a:gd name="connsiteX3" fmla="*/ 6868924 w 6868924"/>
              <a:gd name="connsiteY3" fmla="*/ 6593297 h 6593297"/>
              <a:gd name="connsiteX4" fmla="*/ 867282 w 6868924"/>
              <a:gd name="connsiteY4" fmla="*/ 6593297 h 6593297"/>
              <a:gd name="connsiteX5" fmla="*/ 810549 w 6868924"/>
              <a:gd name="connsiteY5" fmla="*/ 6521104 h 6593297"/>
              <a:gd name="connsiteX6" fmla="*/ 0 w 6868924"/>
              <a:gd name="connsiteY6" fmla="*/ 4079984 h 6593297"/>
              <a:gd name="connsiteX7" fmla="*/ 4079984 w 6868924"/>
              <a:gd name="connsiteY7" fmla="*/ 0 h 659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8924" h="6593297">
                <a:moveTo>
                  <a:pt x="4079984" y="0"/>
                </a:moveTo>
                <a:cubicBezTo>
                  <a:pt x="5065808" y="0"/>
                  <a:pt x="5969971" y="349636"/>
                  <a:pt x="6675233" y="931670"/>
                </a:cubicBezTo>
                <a:lnTo>
                  <a:pt x="6868924" y="1107709"/>
                </a:lnTo>
                <a:lnTo>
                  <a:pt x="6868924" y="6593297"/>
                </a:lnTo>
                <a:lnTo>
                  <a:pt x="867282" y="6593297"/>
                </a:lnTo>
                <a:lnTo>
                  <a:pt x="810549" y="6521104"/>
                </a:lnTo>
                <a:cubicBezTo>
                  <a:pt x="301472" y="5840388"/>
                  <a:pt x="0" y="4995393"/>
                  <a:pt x="0" y="4079984"/>
                </a:cubicBezTo>
                <a:cubicBezTo>
                  <a:pt x="0" y="1826671"/>
                  <a:pt x="1826671" y="0"/>
                  <a:pt x="4079984" y="0"/>
                </a:cubicBez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274320" tIns="640080" rIns="91440" bIns="45720" rtlCol="0" anchor="t" anchorCtr="1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6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7859439-9F65-4FE4-AFB1-B03529453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5592" y="1480710"/>
            <a:ext cx="5144928" cy="4698602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02002298-DFBB-481C-BB65-B2B03B0D82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9324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AA00B8F-30F3-4771-B340-04E5180F24CB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0208B4A-3F77-46D6-894B-E1FDAD5EF77C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049B3A7-D7B3-4DED-82EF-7949C06DB4B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7420EFC-AB3B-4D30-9B82-F93818D68456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1AA950-E9D5-45D2-8DDB-2561BFC6C290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C364EA4-EB4C-4EBE-80D3-A6661DD396D5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F822B4B-4ECC-46E0-98C4-8752755855BC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2B596D7-82DB-44A2-9A85-2074FFBDDA1F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469995F-A28F-40A2-AB9B-09ACC9FB0598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0FA4ECA-2E91-495E-BD1A-B2CAEE758E77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71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0027EDB-1D1D-4165-80FC-FDCCD04FF30D}"/>
              </a:ext>
            </a:extLst>
          </p:cNvPr>
          <p:cNvSpPr/>
          <p:nvPr userDrawn="1"/>
        </p:nvSpPr>
        <p:spPr>
          <a:xfrm>
            <a:off x="-1" y="1"/>
            <a:ext cx="4779964" cy="6413064"/>
          </a:xfrm>
          <a:custGeom>
            <a:avLst/>
            <a:gdLst>
              <a:gd name="connsiteX0" fmla="*/ 0 w 4779964"/>
              <a:gd name="connsiteY0" fmla="*/ 0 h 6413064"/>
              <a:gd name="connsiteX1" fmla="*/ 3376101 w 4779964"/>
              <a:gd name="connsiteY1" fmla="*/ 0 h 6413064"/>
              <a:gd name="connsiteX2" fmla="*/ 3478395 w 4779964"/>
              <a:gd name="connsiteY2" fmla="*/ 76494 h 6413064"/>
              <a:gd name="connsiteX3" fmla="*/ 4779964 w 4779964"/>
              <a:gd name="connsiteY3" fmla="*/ 2836412 h 6413064"/>
              <a:gd name="connsiteX4" fmla="*/ 1203312 w 4779964"/>
              <a:gd name="connsiteY4" fmla="*/ 6413064 h 6413064"/>
              <a:gd name="connsiteX5" fmla="*/ 139725 w 4779964"/>
              <a:gd name="connsiteY5" fmla="*/ 6252265 h 6413064"/>
              <a:gd name="connsiteX6" fmla="*/ 0 w 4779964"/>
              <a:gd name="connsiteY6" fmla="*/ 6204987 h 64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964" h="6413064">
                <a:moveTo>
                  <a:pt x="0" y="0"/>
                </a:moveTo>
                <a:lnTo>
                  <a:pt x="3376101" y="0"/>
                </a:lnTo>
                <a:lnTo>
                  <a:pt x="3478395" y="76494"/>
                </a:lnTo>
                <a:cubicBezTo>
                  <a:pt x="4273296" y="732504"/>
                  <a:pt x="4779964" y="1725289"/>
                  <a:pt x="4779964" y="2836412"/>
                </a:cubicBezTo>
                <a:cubicBezTo>
                  <a:pt x="4779964" y="4811742"/>
                  <a:pt x="3178642" y="6413064"/>
                  <a:pt x="1203312" y="6413064"/>
                </a:cubicBezTo>
                <a:cubicBezTo>
                  <a:pt x="832938" y="6413064"/>
                  <a:pt x="475712" y="6356768"/>
                  <a:pt x="139725" y="6252265"/>
                </a:cubicBezTo>
                <a:lnTo>
                  <a:pt x="0" y="62049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5588DAC9-9605-47F7-AA27-84E30747CFFD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-1" y="2"/>
            <a:ext cx="4546212" cy="6179311"/>
          </a:xfrm>
          <a:custGeom>
            <a:avLst/>
            <a:gdLst>
              <a:gd name="connsiteX0" fmla="*/ 0 w 4546212"/>
              <a:gd name="connsiteY0" fmla="*/ 0 h 6179311"/>
              <a:gd name="connsiteX1" fmla="*/ 2966308 w 4546212"/>
              <a:gd name="connsiteY1" fmla="*/ 0 h 6179311"/>
              <a:gd name="connsiteX2" fmla="*/ 3072360 w 4546212"/>
              <a:gd name="connsiteY2" fmla="*/ 64428 h 6179311"/>
              <a:gd name="connsiteX3" fmla="*/ 4546212 w 4546212"/>
              <a:gd name="connsiteY3" fmla="*/ 2836412 h 6179311"/>
              <a:gd name="connsiteX4" fmla="*/ 1203313 w 4546212"/>
              <a:gd name="connsiteY4" fmla="*/ 6179311 h 6179311"/>
              <a:gd name="connsiteX5" fmla="*/ 53912 w 4546212"/>
              <a:gd name="connsiteY5" fmla="*/ 5976465 h 6179311"/>
              <a:gd name="connsiteX6" fmla="*/ 0 w 4546212"/>
              <a:gd name="connsiteY6" fmla="*/ 5955208 h 617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6212" h="6179311">
                <a:moveTo>
                  <a:pt x="0" y="0"/>
                </a:moveTo>
                <a:lnTo>
                  <a:pt x="2966308" y="0"/>
                </a:lnTo>
                <a:lnTo>
                  <a:pt x="3072360" y="64428"/>
                </a:lnTo>
                <a:cubicBezTo>
                  <a:pt x="3961577" y="665171"/>
                  <a:pt x="4546212" y="1682517"/>
                  <a:pt x="4546212" y="2836412"/>
                </a:cubicBezTo>
                <a:cubicBezTo>
                  <a:pt x="4546212" y="4682644"/>
                  <a:pt x="3049545" y="6179311"/>
                  <a:pt x="1203313" y="6179311"/>
                </a:cubicBezTo>
                <a:cubicBezTo>
                  <a:pt x="799450" y="6179311"/>
                  <a:pt x="412314" y="6107693"/>
                  <a:pt x="53912" y="5976465"/>
                </a:cubicBezTo>
                <a:lnTo>
                  <a:pt x="0" y="5955208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0" tIns="1097280" rIns="91440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5796" y="504419"/>
            <a:ext cx="6404696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80494784-E07F-4E9E-941E-43AEB2F5F20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15796" y="2526124"/>
            <a:ext cx="3017520" cy="329184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39D8D742-FDDB-4DD7-B481-22264BEA45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02972" y="2526124"/>
            <a:ext cx="3017520" cy="329184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9FC3108-6645-447A-94B4-5B886047C764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764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AA00B8F-30F3-4771-B340-04E5180F24CB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0208B4A-3F77-46D6-894B-E1FDAD5EF77C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049B3A7-D7B3-4DED-82EF-7949C06DB4B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7420EFC-AB3B-4D30-9B82-F93818D68456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1AA950-E9D5-45D2-8DDB-2561BFC6C290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C364EA4-EB4C-4EBE-80D3-A6661DD396D5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F822B4B-4ECC-46E0-98C4-8752755855BC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2B596D7-82DB-44A2-9A85-2074FFBDDA1F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469995F-A28F-40A2-AB9B-09ACC9FB0598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477C6A0E-9AD9-4DAE-A8F9-47352997DD40}"/>
              </a:ext>
            </a:extLst>
          </p:cNvPr>
          <p:cNvSpPr/>
          <p:nvPr/>
        </p:nvSpPr>
        <p:spPr>
          <a:xfrm>
            <a:off x="1" y="1"/>
            <a:ext cx="4779963" cy="6413064"/>
          </a:xfrm>
          <a:custGeom>
            <a:avLst/>
            <a:gdLst>
              <a:gd name="connsiteX0" fmla="*/ 0 w 4779963"/>
              <a:gd name="connsiteY0" fmla="*/ 0 h 6413064"/>
              <a:gd name="connsiteX1" fmla="*/ 3376100 w 4779963"/>
              <a:gd name="connsiteY1" fmla="*/ 0 h 6413064"/>
              <a:gd name="connsiteX2" fmla="*/ 3478394 w 4779963"/>
              <a:gd name="connsiteY2" fmla="*/ 76494 h 6413064"/>
              <a:gd name="connsiteX3" fmla="*/ 4779963 w 4779963"/>
              <a:gd name="connsiteY3" fmla="*/ 2836412 h 6413064"/>
              <a:gd name="connsiteX4" fmla="*/ 1203311 w 4779963"/>
              <a:gd name="connsiteY4" fmla="*/ 6413064 h 6413064"/>
              <a:gd name="connsiteX5" fmla="*/ 139724 w 4779963"/>
              <a:gd name="connsiteY5" fmla="*/ 6252265 h 6413064"/>
              <a:gd name="connsiteX6" fmla="*/ 0 w 4779963"/>
              <a:gd name="connsiteY6" fmla="*/ 6201125 h 64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963" h="6413064">
                <a:moveTo>
                  <a:pt x="0" y="0"/>
                </a:moveTo>
                <a:lnTo>
                  <a:pt x="3376100" y="0"/>
                </a:lnTo>
                <a:lnTo>
                  <a:pt x="3478394" y="76494"/>
                </a:lnTo>
                <a:cubicBezTo>
                  <a:pt x="4273295" y="732504"/>
                  <a:pt x="4779963" y="1725289"/>
                  <a:pt x="4779963" y="2836412"/>
                </a:cubicBezTo>
                <a:cubicBezTo>
                  <a:pt x="4779963" y="4811742"/>
                  <a:pt x="3178641" y="6413064"/>
                  <a:pt x="1203311" y="6413064"/>
                </a:cubicBezTo>
                <a:cubicBezTo>
                  <a:pt x="832937" y="6413064"/>
                  <a:pt x="475711" y="6356768"/>
                  <a:pt x="139724" y="6252265"/>
                </a:cubicBezTo>
                <a:lnTo>
                  <a:pt x="0" y="62011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48E37E15-2CF4-46CD-A97E-2366CDF20E89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-2" y="1"/>
            <a:ext cx="4546213" cy="6179312"/>
          </a:xfrm>
          <a:custGeom>
            <a:avLst/>
            <a:gdLst>
              <a:gd name="connsiteX0" fmla="*/ 0 w 4546213"/>
              <a:gd name="connsiteY0" fmla="*/ 0 h 6179312"/>
              <a:gd name="connsiteX1" fmla="*/ 2966307 w 4546213"/>
              <a:gd name="connsiteY1" fmla="*/ 0 h 6179312"/>
              <a:gd name="connsiteX2" fmla="*/ 3072361 w 4546213"/>
              <a:gd name="connsiteY2" fmla="*/ 64429 h 6179312"/>
              <a:gd name="connsiteX3" fmla="*/ 4546213 w 4546213"/>
              <a:gd name="connsiteY3" fmla="*/ 2836413 h 6179312"/>
              <a:gd name="connsiteX4" fmla="*/ 1203314 w 4546213"/>
              <a:gd name="connsiteY4" fmla="*/ 6179312 h 6179312"/>
              <a:gd name="connsiteX5" fmla="*/ 209238 w 4546213"/>
              <a:gd name="connsiteY5" fmla="*/ 6029022 h 6179312"/>
              <a:gd name="connsiteX6" fmla="*/ 0 w 4546213"/>
              <a:gd name="connsiteY6" fmla="*/ 5952440 h 6179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6213" h="6179312">
                <a:moveTo>
                  <a:pt x="0" y="0"/>
                </a:moveTo>
                <a:lnTo>
                  <a:pt x="2966307" y="0"/>
                </a:lnTo>
                <a:lnTo>
                  <a:pt x="3072361" y="64429"/>
                </a:lnTo>
                <a:cubicBezTo>
                  <a:pt x="3961578" y="665172"/>
                  <a:pt x="4546213" y="1682518"/>
                  <a:pt x="4546213" y="2836413"/>
                </a:cubicBezTo>
                <a:cubicBezTo>
                  <a:pt x="4546213" y="4682645"/>
                  <a:pt x="3049546" y="6179312"/>
                  <a:pt x="1203314" y="6179312"/>
                </a:cubicBezTo>
                <a:cubicBezTo>
                  <a:pt x="857146" y="6179312"/>
                  <a:pt x="523266" y="6126695"/>
                  <a:pt x="209238" y="6029022"/>
                </a:cubicBezTo>
                <a:lnTo>
                  <a:pt x="0" y="5952440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0" tIns="1097280" rIns="91440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5796" y="504419"/>
            <a:ext cx="6404696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80494784-E07F-4E9E-941E-43AEB2F5F20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15796" y="2526124"/>
            <a:ext cx="3017520" cy="329184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39D8D742-FDDB-4DD7-B481-22264BEA45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02972" y="2526124"/>
            <a:ext cx="3017520" cy="329184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0FA4ECA-2E91-495E-BD1A-B2CAEE758E77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118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0027EDB-1D1D-4165-80FC-FDCCD04FF30D}"/>
              </a:ext>
            </a:extLst>
          </p:cNvPr>
          <p:cNvSpPr/>
          <p:nvPr userDrawn="1"/>
        </p:nvSpPr>
        <p:spPr>
          <a:xfrm>
            <a:off x="-1" y="1"/>
            <a:ext cx="4779964" cy="6413064"/>
          </a:xfrm>
          <a:custGeom>
            <a:avLst/>
            <a:gdLst>
              <a:gd name="connsiteX0" fmla="*/ 0 w 4779964"/>
              <a:gd name="connsiteY0" fmla="*/ 0 h 6413064"/>
              <a:gd name="connsiteX1" fmla="*/ 3376101 w 4779964"/>
              <a:gd name="connsiteY1" fmla="*/ 0 h 6413064"/>
              <a:gd name="connsiteX2" fmla="*/ 3478395 w 4779964"/>
              <a:gd name="connsiteY2" fmla="*/ 76494 h 6413064"/>
              <a:gd name="connsiteX3" fmla="*/ 4779964 w 4779964"/>
              <a:gd name="connsiteY3" fmla="*/ 2836412 h 6413064"/>
              <a:gd name="connsiteX4" fmla="*/ 1203312 w 4779964"/>
              <a:gd name="connsiteY4" fmla="*/ 6413064 h 6413064"/>
              <a:gd name="connsiteX5" fmla="*/ 139725 w 4779964"/>
              <a:gd name="connsiteY5" fmla="*/ 6252265 h 6413064"/>
              <a:gd name="connsiteX6" fmla="*/ 0 w 4779964"/>
              <a:gd name="connsiteY6" fmla="*/ 6204987 h 64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964" h="6413064">
                <a:moveTo>
                  <a:pt x="0" y="0"/>
                </a:moveTo>
                <a:lnTo>
                  <a:pt x="3376101" y="0"/>
                </a:lnTo>
                <a:lnTo>
                  <a:pt x="3478395" y="76494"/>
                </a:lnTo>
                <a:cubicBezTo>
                  <a:pt x="4273296" y="732504"/>
                  <a:pt x="4779964" y="1725289"/>
                  <a:pt x="4779964" y="2836412"/>
                </a:cubicBezTo>
                <a:cubicBezTo>
                  <a:pt x="4779964" y="4811742"/>
                  <a:pt x="3178642" y="6413064"/>
                  <a:pt x="1203312" y="6413064"/>
                </a:cubicBezTo>
                <a:cubicBezTo>
                  <a:pt x="832938" y="6413064"/>
                  <a:pt x="475712" y="6356768"/>
                  <a:pt x="139725" y="6252265"/>
                </a:cubicBezTo>
                <a:lnTo>
                  <a:pt x="0" y="62049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5588DAC9-9605-47F7-AA27-84E30747CFFD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-1" y="2"/>
            <a:ext cx="4546212" cy="6179311"/>
          </a:xfrm>
          <a:custGeom>
            <a:avLst/>
            <a:gdLst>
              <a:gd name="connsiteX0" fmla="*/ 0 w 4546212"/>
              <a:gd name="connsiteY0" fmla="*/ 0 h 6179311"/>
              <a:gd name="connsiteX1" fmla="*/ 2966308 w 4546212"/>
              <a:gd name="connsiteY1" fmla="*/ 0 h 6179311"/>
              <a:gd name="connsiteX2" fmla="*/ 3072360 w 4546212"/>
              <a:gd name="connsiteY2" fmla="*/ 64428 h 6179311"/>
              <a:gd name="connsiteX3" fmla="*/ 4546212 w 4546212"/>
              <a:gd name="connsiteY3" fmla="*/ 2836412 h 6179311"/>
              <a:gd name="connsiteX4" fmla="*/ 1203313 w 4546212"/>
              <a:gd name="connsiteY4" fmla="*/ 6179311 h 6179311"/>
              <a:gd name="connsiteX5" fmla="*/ 53912 w 4546212"/>
              <a:gd name="connsiteY5" fmla="*/ 5976465 h 6179311"/>
              <a:gd name="connsiteX6" fmla="*/ 0 w 4546212"/>
              <a:gd name="connsiteY6" fmla="*/ 5955208 h 617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6212" h="6179311">
                <a:moveTo>
                  <a:pt x="0" y="0"/>
                </a:moveTo>
                <a:lnTo>
                  <a:pt x="2966308" y="0"/>
                </a:lnTo>
                <a:lnTo>
                  <a:pt x="3072360" y="64428"/>
                </a:lnTo>
                <a:cubicBezTo>
                  <a:pt x="3961577" y="665171"/>
                  <a:pt x="4546212" y="1682517"/>
                  <a:pt x="4546212" y="2836412"/>
                </a:cubicBezTo>
                <a:cubicBezTo>
                  <a:pt x="4546212" y="4682644"/>
                  <a:pt x="3049545" y="6179311"/>
                  <a:pt x="1203313" y="6179311"/>
                </a:cubicBezTo>
                <a:cubicBezTo>
                  <a:pt x="799450" y="6179311"/>
                  <a:pt x="412314" y="6107693"/>
                  <a:pt x="53912" y="5976465"/>
                </a:cubicBezTo>
                <a:lnTo>
                  <a:pt x="0" y="5955208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0" tIns="1097280" rIns="91440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5796" y="504419"/>
            <a:ext cx="6404696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9FC3108-6645-447A-94B4-5B886047C764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59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1500">
                <a:srgbClr val="FFFFFF">
                  <a:alpha val="70000"/>
                </a:srgbClr>
              </a:gs>
              <a:gs pos="83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75D2485-288B-4C04-96B9-2B4A313C8922}"/>
              </a:ext>
            </a:extLst>
          </p:cNvPr>
          <p:cNvSpPr/>
          <p:nvPr/>
        </p:nvSpPr>
        <p:spPr>
          <a:xfrm>
            <a:off x="6493691" y="106341"/>
            <a:ext cx="5641826" cy="5641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icture Placeholder 21">
            <a:extLst>
              <a:ext uri="{FF2B5EF4-FFF2-40B4-BE49-F238E27FC236}">
                <a16:creationId xmlns:a16="http://schemas.microsoft.com/office/drawing/2014/main" id="{394F1CF1-D3A9-4DFB-9554-856AA539DB29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706226" y="318876"/>
            <a:ext cx="5221224" cy="5221224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40079" y="504419"/>
            <a:ext cx="5910095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9F3BCA0-0088-459C-B430-8B531ECC563B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640080" y="2526124"/>
            <a:ext cx="2651760" cy="3653188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7852F8E-63AE-43DD-809C-B8606D34592B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A561C2-BA65-46C4-BE8C-1A7497E8844A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E0C5EDE2-FB09-4A30-A72F-4B587D8747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27393" y="2526124"/>
            <a:ext cx="2651760" cy="3653188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sp>
        <p:nvSpPr>
          <p:cNvPr id="28" name="Slide Number Placeholder 13">
            <a:extLst>
              <a:ext uri="{FF2B5EF4-FFF2-40B4-BE49-F238E27FC236}">
                <a16:creationId xmlns:a16="http://schemas.microsoft.com/office/drawing/2014/main" id="{CE1FD2D3-33AB-45C8-8460-A53DA1178B5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85E165C-C0B1-4DBC-9626-FFD61EB2A3C6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591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75D2485-288B-4C04-96B9-2B4A313C8922}"/>
              </a:ext>
            </a:extLst>
          </p:cNvPr>
          <p:cNvSpPr/>
          <p:nvPr/>
        </p:nvSpPr>
        <p:spPr>
          <a:xfrm>
            <a:off x="6493691" y="106341"/>
            <a:ext cx="5641826" cy="5641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icture Placeholder 21">
            <a:extLst>
              <a:ext uri="{FF2B5EF4-FFF2-40B4-BE49-F238E27FC236}">
                <a16:creationId xmlns:a16="http://schemas.microsoft.com/office/drawing/2014/main" id="{394F1CF1-D3A9-4DFB-9554-856AA539DB29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706226" y="318876"/>
            <a:ext cx="5221224" cy="5221224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40079" y="504419"/>
            <a:ext cx="5910095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9F3BCA0-0088-459C-B430-8B531ECC563B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640080" y="2526124"/>
            <a:ext cx="2651760" cy="3653188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7852F8E-63AE-43DD-809C-B8606D34592B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A561C2-BA65-46C4-BE8C-1A7497E8844A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E0C5EDE2-FB09-4A30-A72F-4B587D8747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27393" y="2526124"/>
            <a:ext cx="2651760" cy="3653188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504A362-78AD-4F31-9FCF-66BA2DBDB3E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D0E096E-920F-4CEE-BF9A-07CA664FED23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990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Imi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112A8F-331B-4802-920C-B687B9108DB9}"/>
              </a:ext>
            </a:extLst>
          </p:cNvPr>
          <p:cNvGrpSpPr/>
          <p:nvPr userDrawn="1"/>
        </p:nvGrpSpPr>
        <p:grpSpPr>
          <a:xfrm>
            <a:off x="0" y="0"/>
            <a:ext cx="12192000" cy="3255962"/>
            <a:chOff x="0" y="1770061"/>
            <a:chExt cx="12192000" cy="3255962"/>
          </a:xfrm>
          <a:solidFill>
            <a:schemeClr val="bg1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A887D8-B543-4BB8-8D6E-605A1E5C80FD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CC35E9C-9E03-4FFE-B868-4D04E8E7C1F3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4E81BF-ADCA-4D13-BE06-476741FE55C0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63D872D-8369-4426-A311-7F054F9DB5E1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C819C9-B789-44A8-9B98-F466EE191F5D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1849" y="3387725"/>
            <a:ext cx="5680075" cy="170086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4600" b="1" spc="-15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/>
            <a:r>
              <a:rPr lang="en-US"/>
              <a:t>Section Header</a:t>
            </a:r>
            <a:endParaRPr lang="en-GB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B2B3AD73-9CBC-4740-A178-7CA91A791E40}"/>
              </a:ext>
            </a:extLst>
          </p:cNvPr>
          <p:cNvSpPr/>
          <p:nvPr userDrawn="1"/>
        </p:nvSpPr>
        <p:spPr>
          <a:xfrm rot="18900000" flipH="1">
            <a:off x="436216" y="4610094"/>
            <a:ext cx="218598" cy="21859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4FDF2-DE4E-4F8D-98CE-1DD90825B0A4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831849" y="5164364"/>
            <a:ext cx="5680075" cy="107858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spc="300" dirty="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1B3AF5-0AF9-445C-9B18-5CED755A048F}"/>
              </a:ext>
            </a:extLst>
          </p:cNvPr>
          <p:cNvSpPr/>
          <p:nvPr/>
        </p:nvSpPr>
        <p:spPr>
          <a:xfrm>
            <a:off x="6511925" y="131762"/>
            <a:ext cx="5416549" cy="54165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Picture Placeholder 21">
            <a:extLst>
              <a:ext uri="{FF2B5EF4-FFF2-40B4-BE49-F238E27FC236}">
                <a16:creationId xmlns:a16="http://schemas.microsoft.com/office/drawing/2014/main" id="{FF97C0E2-E15D-4EB9-9FF8-CB859892B95B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715973" y="335810"/>
            <a:ext cx="5010912" cy="5010912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96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112A8F-331B-4802-920C-B687B9108DB9}"/>
              </a:ext>
            </a:extLst>
          </p:cNvPr>
          <p:cNvGrpSpPr/>
          <p:nvPr userDrawn="1"/>
        </p:nvGrpSpPr>
        <p:grpSpPr>
          <a:xfrm>
            <a:off x="0" y="0"/>
            <a:ext cx="12192000" cy="3255962"/>
            <a:chOff x="0" y="1770061"/>
            <a:chExt cx="12192000" cy="3255962"/>
          </a:xfrm>
          <a:solidFill>
            <a:schemeClr val="bg1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A887D8-B543-4BB8-8D6E-605A1E5C80FD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CC35E9C-9E03-4FFE-B868-4D04E8E7C1F3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4E81BF-ADCA-4D13-BE06-476741FE55C0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63D872D-8369-4426-A311-7F054F9DB5E1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C819C9-B789-44A8-9B98-F466EE191F5D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1849" y="3387725"/>
            <a:ext cx="5680075" cy="170086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4600" b="1" spc="-15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/>
            <a:r>
              <a:rPr lang="en-US"/>
              <a:t>Section Header</a:t>
            </a:r>
            <a:endParaRPr lang="en-GB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B2B3AD73-9CBC-4740-A178-7CA91A791E40}"/>
              </a:ext>
            </a:extLst>
          </p:cNvPr>
          <p:cNvSpPr/>
          <p:nvPr userDrawn="1"/>
        </p:nvSpPr>
        <p:spPr>
          <a:xfrm rot="18900000" flipH="1">
            <a:off x="436216" y="4610094"/>
            <a:ext cx="218598" cy="21859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4FDF2-DE4E-4F8D-98CE-1DD90825B0A4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831849" y="5164364"/>
            <a:ext cx="5680075" cy="107858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spc="300" dirty="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047620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5609FE-43FB-456B-BAF9-6FC670B8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500492"/>
            <a:ext cx="10980413" cy="14846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D659-7B46-41C1-9CA1-5746C1F33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2522197"/>
            <a:ext cx="10980413" cy="3654765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9A1F076-A89C-4CB0-B989-3D0025F57611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0C3D765-86AA-4427-A0B6-8B18C4317F1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13">
            <a:extLst>
              <a:ext uri="{FF2B5EF4-FFF2-40B4-BE49-F238E27FC236}">
                <a16:creationId xmlns:a16="http://schemas.microsoft.com/office/drawing/2014/main" id="{5F01409D-0479-49CD-B8ED-E73E5F96A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16A1F9-49AB-4FE6-BBD0-DD68FF6EB753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891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65" r:id="rId3"/>
    <p:sldLayoutId id="2147483666" r:id="rId4"/>
    <p:sldLayoutId id="2147483671" r:id="rId5"/>
    <p:sldLayoutId id="2147483663" r:id="rId6"/>
    <p:sldLayoutId id="2147483664" r:id="rId7"/>
    <p:sldLayoutId id="2147483660" r:id="rId8"/>
    <p:sldLayoutId id="2147483675" r:id="rId9"/>
    <p:sldLayoutId id="2147483661" r:id="rId10"/>
    <p:sldLayoutId id="2147483655" r:id="rId11"/>
    <p:sldLayoutId id="2147483667" r:id="rId12"/>
    <p:sldLayoutId id="2147483670" r:id="rId13"/>
    <p:sldLayoutId id="2147483672" r:id="rId14"/>
    <p:sldLayoutId id="2147483668" r:id="rId15"/>
    <p:sldLayoutId id="2147483669" r:id="rId16"/>
    <p:sldLayoutId id="2147483676" r:id="rId17"/>
    <p:sldLayoutId id="2147483677" r:id="rId18"/>
    <p:sldLayoutId id="2147483679" r:id="rId19"/>
    <p:sldLayoutId id="2147483680" r:id="rId20"/>
    <p:sldLayoutId id="2147483682" r:id="rId21"/>
    <p:sldLayoutId id="2147483683" r:id="rId22"/>
    <p:sldLayoutId id="2147483681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thics.harvard.edu/information-fellows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rvard.com/event/virtual_event_danielle_allen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thics.harvard.edu/event/public-lecture-s-matthew-liao" TargetMode="External"/><Relationship Id="rId4" Type="http://schemas.openxmlformats.org/officeDocument/2006/relationships/hyperlink" Target="https://ethics.harvard.edu/event/ethics-your-world-matias-risse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mgates@fas.harvard.edu" TargetMode="External"/><Relationship Id="rId2" Type="http://schemas.openxmlformats.org/officeDocument/2006/relationships/hyperlink" Target="mailto:cherisefields@fas.harvard.edu" TargetMode="External"/><Relationship Id="rId1" Type="http://schemas.openxmlformats.org/officeDocument/2006/relationships/slideLayout" Target="../slideLayouts/slideLayout23.xml"/><Relationship Id="rId6" Type="http://schemas.openxmlformats.org/officeDocument/2006/relationships/hyperlink" Target="mailto:stephanie@ethics.harvard.edu" TargetMode="External"/><Relationship Id="rId5" Type="http://schemas.openxmlformats.org/officeDocument/2006/relationships/hyperlink" Target="mailto:ebromley@fas.harvard.edu" TargetMode="External"/><Relationship Id="rId4" Type="http://schemas.openxmlformats.org/officeDocument/2006/relationships/hyperlink" Target="mailto:annalewis@g.harvard.edu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key.harvard.edu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messageme.harvard.edu/" TargetMode="External"/><Relationship Id="rId4" Type="http://schemas.openxmlformats.org/officeDocument/2006/relationships/hyperlink" Target="https://key.harvard.edu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ithelp@harvard.edu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huit.harvard.edu/remote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rvard.edu/coronavirus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harvard.edu/coronavirus/harvard-university-wide-covid-19-testing-dashboard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mso.harvard.edu/" TargetMode="External"/><Relationship Id="rId2" Type="http://schemas.openxmlformats.org/officeDocument/2006/relationships/hyperlink" Target="http://harvard-ethics.slack.com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g"/><Relationship Id="rId5" Type="http://schemas.openxmlformats.org/officeDocument/2006/relationships/hyperlink" Target="https://harvard.zoom.us/" TargetMode="External"/><Relationship Id="rId4" Type="http://schemas.openxmlformats.org/officeDocument/2006/relationships/hyperlink" Target="http://g.harvard.edu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rvard.edu/coronavirus/socialize-remotely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news.harvard.edu/gazette/harvard-events/" TargetMode="External"/><Relationship Id="rId4" Type="http://schemas.openxmlformats.org/officeDocument/2006/relationships/hyperlink" Target="https://news.harvard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recreation.gocrimson.com/facilities" TargetMode="External"/><Relationship Id="rId7" Type="http://schemas.openxmlformats.org/officeDocument/2006/relationships/hyperlink" Target="https://wellness.huhs.harvard.edu/virtual-resources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ellness.huhs.harvard.edu/" TargetMode="External"/><Relationship Id="rId5" Type="http://schemas.openxmlformats.org/officeDocument/2006/relationships/hyperlink" Target="https://outingsandinnings.harvard.edu/" TargetMode="External"/><Relationship Id="rId4" Type="http://schemas.openxmlformats.org/officeDocument/2006/relationships/hyperlink" Target="https://www.harvard.edu/on-campus/museum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harvard.edu/gazette/story/2020/04/360-degree-virtual-tour-simulates-walk-through-widener-library/" TargetMode="External"/><Relationship Id="rId2" Type="http://schemas.openxmlformats.org/officeDocument/2006/relationships/hyperlink" Target="https://library.harvard.edu/services-tools&#8203;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Ouhttps:/ethics.harvard.edu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hics.harvard.edu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thics.harvard.edu/calendar/upcom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Red umbrella">
            <a:extLst>
              <a:ext uri="{FF2B5EF4-FFF2-40B4-BE49-F238E27FC236}">
                <a16:creationId xmlns:a16="http://schemas.microsoft.com/office/drawing/2014/main" id="{30FFF511-4CAB-A64C-A5DD-3E2A8035478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67000" y="0"/>
            <a:ext cx="6858000" cy="6858000"/>
          </a:xfr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A1BF7DBB-67AA-4599-B44E-07D280BDFA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7248" y="690549"/>
            <a:ext cx="5943600" cy="2917620"/>
          </a:xfrm>
        </p:spPr>
        <p:txBody>
          <a:bodyPr/>
          <a:lstStyle/>
          <a:p>
            <a:r>
              <a:rPr lang="en-GB" b="1" dirty="0"/>
              <a:t>Information </a:t>
            </a:r>
            <a:br>
              <a:rPr lang="en-GB" b="1" dirty="0"/>
            </a:br>
            <a:r>
              <a:rPr lang="en-GB" b="1" dirty="0"/>
              <a:t>for Fellows </a:t>
            </a:r>
          </a:p>
        </p:txBody>
      </p:sp>
      <p:cxnSp>
        <p:nvCxnSpPr>
          <p:cNvPr id="17" name="Straight Connector 16" descr="divider line">
            <a:extLst>
              <a:ext uri="{FF2B5EF4-FFF2-40B4-BE49-F238E27FC236}">
                <a16:creationId xmlns:a16="http://schemas.microsoft.com/office/drawing/2014/main" id="{BA62D616-C355-46BC-B4B6-8254E2BE6EE7}"/>
              </a:ext>
            </a:extLst>
          </p:cNvPr>
          <p:cNvCxnSpPr/>
          <p:nvPr/>
        </p:nvCxnSpPr>
        <p:spPr>
          <a:xfrm>
            <a:off x="5880793" y="3996279"/>
            <a:ext cx="60843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13">
            <a:extLst>
              <a:ext uri="{FF2B5EF4-FFF2-40B4-BE49-F238E27FC236}">
                <a16:creationId xmlns:a16="http://schemas.microsoft.com/office/drawing/2014/main" id="{F5E856BA-8A49-437A-AC08-57B28491C5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42274" y="4374150"/>
            <a:ext cx="5148072" cy="492450"/>
          </a:xfrm>
        </p:spPr>
        <p:txBody>
          <a:bodyPr/>
          <a:lstStyle/>
          <a:p>
            <a:r>
              <a:rPr lang="en-GB">
                <a:cs typeface="Arial"/>
              </a:rPr>
              <a:t>2020-2021</a:t>
            </a:r>
            <a:endParaRPr lang="en-GB"/>
          </a:p>
        </p:txBody>
      </p:sp>
      <p:pic>
        <p:nvPicPr>
          <p:cNvPr id="6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40F9BB8-B5C6-4B63-AFB6-6CCE35FDD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07" y="250219"/>
            <a:ext cx="3182672" cy="103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93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person, indoor, person, front&#10;&#10;Description automatically generated">
            <a:extLst>
              <a:ext uri="{FF2B5EF4-FFF2-40B4-BE49-F238E27FC236}">
                <a16:creationId xmlns:a16="http://schemas.microsoft.com/office/drawing/2014/main" id="{C82E84C0-3F8B-5A4C-8DA3-AB9BEB51215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r="1903" b="-2"/>
          <a:stretch/>
        </p:blipFill>
        <p:spPr>
          <a:xfrm>
            <a:off x="-1" y="2"/>
            <a:ext cx="4546212" cy="6179311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24DB9-D4FA-4175-BC7E-B195801E4C4E}"/>
              </a:ext>
            </a:extLst>
          </p:cNvPr>
          <p:cNvSpPr txBox="1"/>
          <p:nvPr/>
        </p:nvSpPr>
        <p:spPr>
          <a:xfrm>
            <a:off x="5215796" y="692309"/>
            <a:ext cx="6404696" cy="14807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solidFill>
                  <a:schemeClr val="accent2"/>
                </a:solidFill>
                <a:latin typeface="+mj-lt"/>
                <a:ea typeface="+mj-ea"/>
                <a:cs typeface="Arial"/>
              </a:rPr>
              <a:t>Online Information for Current Fellows </a:t>
            </a:r>
            <a:endParaRPr lang="en-US">
              <a:solidFill>
                <a:schemeClr val="accent2"/>
              </a:solidFill>
              <a:ea typeface="+mj-ea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92B90-59AE-4992-885B-EABE331F9810}"/>
              </a:ext>
            </a:extLst>
          </p:cNvPr>
          <p:cNvSpPr txBox="1"/>
          <p:nvPr/>
        </p:nvSpPr>
        <p:spPr>
          <a:xfrm>
            <a:off x="5570698" y="2891466"/>
            <a:ext cx="5846315" cy="318745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000" dirty="0">
                <a:latin typeface="Century Gothic"/>
                <a:cs typeface="Arial"/>
              </a:rPr>
              <a:t>Visit the special section of the Center's website, just for Fellows, at </a:t>
            </a:r>
            <a:endParaRPr lang="en-US" sz="3000" dirty="0">
              <a:latin typeface="Century Gothic"/>
              <a:ea typeface="+mn-lt"/>
              <a:cs typeface="+mn-lt"/>
            </a:endParaRPr>
          </a:p>
          <a:p>
            <a:pPr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000" dirty="0">
                <a:latin typeface="Century Gothic"/>
                <a:ea typeface="+mn-lt"/>
                <a:cs typeface="+mn-lt"/>
                <a:hlinkClick r:id="rId3"/>
              </a:rPr>
              <a:t>https://ethics.harvard.edu/ information-fellows</a:t>
            </a:r>
            <a:endParaRPr lang="en-US" sz="3200" dirty="0">
              <a:latin typeface="Century Gothic"/>
              <a:cs typeface="Arial"/>
            </a:endParaRPr>
          </a:p>
          <a:p>
            <a:pPr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</a:pPr>
            <a:endParaRPr lang="en-US" sz="3200" kern="1200" dirty="0">
              <a:latin typeface="Century Gothic"/>
              <a:cs typeface="Arial" panose="020B0604020202020204" pitchFamily="34" charset="0"/>
            </a:endParaRPr>
          </a:p>
          <a:p>
            <a:pPr marL="228600" indent="-22860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B32B07-53B0-4680-8DFD-E30C2CA15E2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67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33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2" y="4969011"/>
            <a:ext cx="7066367" cy="1567255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/>
            <a:r>
              <a:rPr lang="en-US" sz="4400" dirty="0">
                <a:solidFill>
                  <a:schemeClr val="tx1"/>
                </a:solidFill>
                <a:cs typeface="+mj-cs"/>
              </a:rPr>
              <a:t> </a:t>
            </a:r>
            <a:br>
              <a:rPr lang="en-US" sz="4400" dirty="0">
                <a:cs typeface="+mj-cs"/>
              </a:rPr>
            </a:br>
            <a:r>
              <a:rPr lang="en-US" sz="4400" dirty="0">
                <a:solidFill>
                  <a:schemeClr val="tx1"/>
                </a:solidFill>
                <a:cs typeface="+mj-cs"/>
              </a:rPr>
              <a:t>Upcoming Center-Sponsored Public Events</a:t>
            </a:r>
            <a:br>
              <a:rPr lang="en-US" sz="4400" dirty="0">
                <a:solidFill>
                  <a:schemeClr val="tx1"/>
                </a:solidFill>
                <a:cs typeface="+mj-cs"/>
              </a:rPr>
            </a:br>
            <a:endParaRPr lang="en-US" sz="280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9" name="Picture Placeholder 8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17FEFAE9-9DFC-42C7-A281-66204149B8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12820" r="1" b="1"/>
          <a:stretch/>
        </p:blipFill>
        <p:spPr>
          <a:xfrm>
            <a:off x="325300" y="321733"/>
            <a:ext cx="7073842" cy="4747913"/>
          </a:xfrm>
          <a:prstGeom prst="rect">
            <a:avLst/>
          </a:prstGeom>
        </p:spPr>
      </p:pic>
      <p:sp>
        <p:nvSpPr>
          <p:cNvPr id="29" name="Rectangle 3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75895" y="971926"/>
            <a:ext cx="3790822" cy="543551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2000" b="1" dirty="0">
                <a:solidFill>
                  <a:srgbClr val="FFFFFF"/>
                </a:solidFill>
                <a:latin typeface="+mj-lt"/>
                <a:cs typeface="+mn-cs"/>
              </a:rPr>
              <a:t>September 18</a:t>
            </a:r>
            <a:r>
              <a:rPr lang="en-US" sz="2000" b="1" dirty="0">
                <a:solidFill>
                  <a:srgbClr val="FFFFFF"/>
                </a:solidFill>
                <a:latin typeface="Century Gothic"/>
                <a:ea typeface="+mn-lt"/>
                <a:cs typeface="+mn-lt"/>
              </a:rPr>
              <a:t> - Ethics in Your World Book Series with Danielle Allen and Rohini Somanathan, 12 pm: </a:t>
            </a:r>
            <a:r>
              <a:rPr lang="en-US" sz="2000" b="1" dirty="0">
                <a:solidFill>
                  <a:srgbClr val="0070C0"/>
                </a:solidFill>
                <a:latin typeface="Century Gothic"/>
                <a:ea typeface="+mn-lt"/>
                <a:cs typeface="+mn-lt"/>
              </a:rPr>
              <a:t>Register </a:t>
            </a:r>
            <a:r>
              <a:rPr lang="en-US" sz="2000" b="1" dirty="0">
                <a:solidFill>
                  <a:srgbClr val="0070C0"/>
                </a:solidFill>
                <a:latin typeface="Century Gothic"/>
                <a:ea typeface="+mn-lt"/>
                <a:cs typeface="+mn-lt"/>
                <a:hlinkClick r:id="rId3"/>
              </a:rPr>
              <a:t>here</a:t>
            </a:r>
            <a:r>
              <a:rPr lang="en-US" sz="2000" b="1">
                <a:solidFill>
                  <a:srgbClr val="0070C0"/>
                </a:solidFill>
                <a:latin typeface="Century Gothic"/>
                <a:ea typeface="+mn-lt"/>
                <a:cs typeface="+mn-lt"/>
              </a:rPr>
              <a:t>. </a:t>
            </a:r>
            <a:endParaRPr lang="en-US" sz="2000" b="1" dirty="0">
              <a:solidFill>
                <a:srgbClr val="000000"/>
              </a:solidFill>
              <a:latin typeface="Century Gothic"/>
              <a:cs typeface="Arial"/>
            </a:endParaRP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2000" b="1">
                <a:solidFill>
                  <a:srgbClr val="FFFFFF"/>
                </a:solidFill>
                <a:latin typeface="+mj-lt"/>
                <a:cs typeface="Arial"/>
              </a:rPr>
              <a:t>October 9 - Ethics in Your </a:t>
            </a:r>
            <a:r>
              <a:rPr lang="en-US" sz="2000" b="1" dirty="0">
                <a:solidFill>
                  <a:srgbClr val="FFFFFF"/>
                </a:solidFill>
                <a:latin typeface="+mj-lt"/>
                <a:cs typeface="Arial"/>
              </a:rPr>
              <a:t>World Book Series with Mathias Risse, 12 pm: </a:t>
            </a:r>
            <a:r>
              <a:rPr lang="en-US" sz="2000" b="1" dirty="0">
                <a:solidFill>
                  <a:srgbClr val="0070C0"/>
                </a:solidFill>
                <a:latin typeface="+mj-lt"/>
                <a:cs typeface="Arial"/>
              </a:rPr>
              <a:t>Find more information</a:t>
            </a:r>
            <a:r>
              <a:rPr lang="en-US" sz="2000" b="1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en-US" sz="2000" b="1" dirty="0">
                <a:solidFill>
                  <a:srgbClr val="FFFFFF"/>
                </a:solidFill>
                <a:latin typeface="+mj-lt"/>
                <a:cs typeface="Arial"/>
                <a:hlinkClick r:id="rId4"/>
              </a:rPr>
              <a:t>here</a:t>
            </a:r>
            <a:r>
              <a:rPr lang="en-US" sz="2000" b="1">
                <a:latin typeface="+mj-lt"/>
                <a:cs typeface="Arial"/>
              </a:rPr>
              <a:t>.</a:t>
            </a:r>
            <a:endParaRPr lang="en-US" sz="2000">
              <a:latin typeface="Century Gothic"/>
            </a:endParaRP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2000" b="1">
                <a:solidFill>
                  <a:schemeClr val="bg1"/>
                </a:solidFill>
                <a:latin typeface="+mj-lt"/>
                <a:cs typeface="Arial"/>
              </a:rPr>
              <a:t>October 22-23 - Political Theory Graduate Student Conference: TENTATIVE</a:t>
            </a:r>
            <a:endParaRPr lang="en-US" sz="2000" b="1">
              <a:solidFill>
                <a:schemeClr val="bg1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2000" b="1" dirty="0">
                <a:solidFill>
                  <a:schemeClr val="bg1"/>
                </a:solidFill>
                <a:latin typeface="+mj-lt"/>
                <a:cs typeface="Arial"/>
              </a:rPr>
              <a:t>December 3 – Public Lecture with S. Matthew Liao:</a:t>
            </a:r>
            <a:r>
              <a:rPr lang="en-US" sz="2000" b="1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+mj-lt"/>
                <a:cs typeface="Arial"/>
              </a:rPr>
              <a:t>Find more information</a:t>
            </a:r>
            <a:r>
              <a:rPr lang="en-US" sz="2000" b="1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+mj-lt"/>
                <a:cs typeface="Arial"/>
                <a:hlinkClick r:id="rId5"/>
              </a:rPr>
              <a:t>here</a:t>
            </a:r>
            <a:r>
              <a:rPr lang="en-US" sz="2000" b="1">
                <a:solidFill>
                  <a:srgbClr val="000000"/>
                </a:solidFill>
                <a:latin typeface="+mj-lt"/>
                <a:cs typeface="Arial"/>
              </a:rPr>
              <a:t>.</a:t>
            </a:r>
            <a:endParaRPr lang="en-US" sz="2000" b="1" dirty="0">
              <a:latin typeface="Century Gothic"/>
            </a:endParaRP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2000" b="1">
                <a:solidFill>
                  <a:schemeClr val="bg1"/>
                </a:solidFill>
                <a:latin typeface="Century Gothic"/>
                <a:cs typeface="Arial"/>
              </a:rPr>
              <a:t>More Added Regularly. Read the Newsletter!</a:t>
            </a:r>
            <a:endParaRPr lang="en-US" sz="2100" b="1">
              <a:solidFill>
                <a:schemeClr val="bg1"/>
              </a:solidFill>
              <a:latin typeface="Century Gothic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dirty="0">
              <a:latin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323BEE-BB53-44C2-A508-AE9A8B7E85BF}"/>
              </a:ext>
            </a:extLst>
          </p:cNvPr>
          <p:cNvSpPr/>
          <p:nvPr/>
        </p:nvSpPr>
        <p:spPr>
          <a:xfrm>
            <a:off x="11001375" y="6536266"/>
            <a:ext cx="753035" cy="25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2AAA8E-18C6-44FD-AB9B-885B3AFF189F}"/>
              </a:ext>
            </a:extLst>
          </p:cNvPr>
          <p:cNvSpPr/>
          <p:nvPr/>
        </p:nvSpPr>
        <p:spPr>
          <a:xfrm>
            <a:off x="7393119" y="6472238"/>
            <a:ext cx="134270" cy="128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3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person&#10;&#10;Description automatically generated">
            <a:extLst>
              <a:ext uri="{FF2B5EF4-FFF2-40B4-BE49-F238E27FC236}">
                <a16:creationId xmlns:a16="http://schemas.microsoft.com/office/drawing/2014/main" id="{95662CD9-25CD-4EB5-8929-2FF1CF3A180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7272" r="10478" b="1"/>
          <a:stretch/>
        </p:blipFill>
        <p:spPr>
          <a:xfrm>
            <a:off x="6399268" y="623676"/>
            <a:ext cx="5221224" cy="5221224"/>
          </a:xfrm>
          <a:prstGeom prst="rect">
            <a:avLst/>
          </a:prstGeom>
          <a:noFill/>
        </p:spPr>
      </p:pic>
      <p:sp>
        <p:nvSpPr>
          <p:cNvPr id="58" name="Title 2">
            <a:extLst>
              <a:ext uri="{FF2B5EF4-FFF2-40B4-BE49-F238E27FC236}">
                <a16:creationId xmlns:a16="http://schemas.microsoft.com/office/drawing/2014/main" id="{A970180A-1088-4D82-8447-4F765E704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73" y="1079157"/>
            <a:ext cx="5929239" cy="1933303"/>
          </a:xfrm>
        </p:spPr>
        <p:txBody>
          <a:bodyPr/>
          <a:lstStyle/>
          <a:p>
            <a:r>
              <a:rPr lang="en-US" sz="4400" b="1" dirty="0">
                <a:solidFill>
                  <a:schemeClr val="tx1"/>
                </a:solidFill>
              </a:rPr>
              <a:t>Sharing Your Accomplishments: We Want to Know!</a:t>
            </a:r>
            <a:br>
              <a:rPr lang="en-GB" b="1" dirty="0"/>
            </a:b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926" y="3005780"/>
            <a:ext cx="4813849" cy="3061115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spcAft>
                <a:spcPts val="1000"/>
              </a:spcAft>
              <a:buFont typeface="Wingdings" panose="020B0604020202020204" pitchFamily="34" charset="0"/>
              <a:buChar char="v"/>
            </a:pPr>
            <a:r>
              <a:rPr lang="en-GB" sz="2200" dirty="0">
                <a:latin typeface="Century Gothic"/>
                <a:cs typeface="Arial"/>
              </a:rPr>
              <a:t>Publications, talks, awards, etc? </a:t>
            </a:r>
            <a:r>
              <a:rPr lang="en-GB" sz="2200" i="1" dirty="0">
                <a:latin typeface="Century Gothic"/>
                <a:cs typeface="Arial"/>
              </a:rPr>
              <a:t>Let Maggie know.</a:t>
            </a:r>
          </a:p>
          <a:p>
            <a:pPr marL="342900" indent="-342900">
              <a:spcAft>
                <a:spcPts val="1000"/>
              </a:spcAft>
              <a:buFont typeface="Wingdings" panose="020B0604020202020204" pitchFamily="34" charset="0"/>
              <a:buChar char="v"/>
            </a:pPr>
            <a:r>
              <a:rPr lang="en-GB" sz="2200">
                <a:latin typeface="Century Gothic"/>
                <a:cs typeface="Arial"/>
              </a:rPr>
              <a:t>Something else to share with the community? </a:t>
            </a:r>
            <a:r>
              <a:rPr lang="en-GB" sz="2200" i="1">
                <a:latin typeface="Century Gothic"/>
                <a:cs typeface="Arial"/>
              </a:rPr>
              <a:t>Ask Maggie to include in the Newsletter.</a:t>
            </a:r>
          </a:p>
          <a:p>
            <a:pPr marL="342900" indent="-342900">
              <a:spcAft>
                <a:spcPts val="1000"/>
              </a:spcAft>
              <a:buFont typeface="Wingdings" panose="020B0604020202020204" pitchFamily="34" charset="0"/>
              <a:buChar char="v"/>
            </a:pPr>
            <a:r>
              <a:rPr lang="en-US" sz="2200" dirty="0">
                <a:latin typeface="Century Gothic"/>
                <a:cs typeface="Arial"/>
              </a:rPr>
              <a:t>Have an idea or suggestion for an event or improvement? </a:t>
            </a:r>
            <a:r>
              <a:rPr lang="en-US" sz="2200" i="1" dirty="0">
                <a:latin typeface="Century Gothic"/>
                <a:cs typeface="Arial"/>
              </a:rPr>
              <a:t>Talk to Emily.</a:t>
            </a:r>
          </a:p>
          <a:p>
            <a:endParaRPr lang="en-GB" dirty="0"/>
          </a:p>
        </p:txBody>
      </p:sp>
      <p:sp>
        <p:nvSpPr>
          <p:cNvPr id="53" name="Slide Number Placeholder 52">
            <a:extLst>
              <a:ext uri="{FF2B5EF4-FFF2-40B4-BE49-F238E27FC236}">
                <a16:creationId xmlns:a16="http://schemas.microsoft.com/office/drawing/2014/main" id="{D674A398-A2D9-421A-AAC4-14E16A9A148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07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4FA592-5858-43F3-BBD7-77A2F7945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  <a:cs typeface="+mj-cs"/>
              </a:rPr>
              <a:t>Making the Most of </a:t>
            </a:r>
            <a:r>
              <a:rPr lang="en-US" sz="4400">
                <a:solidFill>
                  <a:srgbClr val="FFFFFF"/>
                </a:solidFill>
                <a:cs typeface="+mj-cs"/>
              </a:rPr>
              <a:t>Your Fellowship Year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9D9AD8B-CEE6-468E-B8E8-37FCCA14F4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1884462"/>
              </p:ext>
            </p:extLst>
          </p:nvPr>
        </p:nvGraphicFramePr>
        <p:xfrm>
          <a:off x="5061778" y="470924"/>
          <a:ext cx="6466567" cy="5819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BD30C3-20FA-4A03-A573-87E9031BF1F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762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52545BE-DA05-49B9-BF77-D29855F226C4}"/>
              </a:ext>
            </a:extLst>
          </p:cNvPr>
          <p:cNvSpPr txBox="1"/>
          <p:nvPr/>
        </p:nvSpPr>
        <p:spPr>
          <a:xfrm>
            <a:off x="655320" y="365125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Century Gothic"/>
                <a:ea typeface="+mj-ea"/>
                <a:cs typeface="+mj-cs"/>
              </a:rPr>
              <a:t>Center Faculty</a:t>
            </a:r>
          </a:p>
        </p:txBody>
      </p:sp>
      <p:cxnSp>
        <p:nvCxnSpPr>
          <p:cNvPr id="22" name="Straight Arrow Connector 2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27299B-A597-49D5-BF0D-1436B32E982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5674" y="2691584"/>
            <a:ext cx="5120113" cy="346222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Century Gothic"/>
                <a:cs typeface="+mn-cs"/>
              </a:rPr>
              <a:t>Getting to know Faculty affiliated with the Center is a valuable opportunity.</a:t>
            </a:r>
            <a:endParaRPr lang="en-US" sz="2400" dirty="0">
              <a:latin typeface="Century Gothic"/>
              <a:cs typeface="Arial"/>
            </a:endParaRP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Century Gothic"/>
                <a:cs typeface="+mn-cs"/>
              </a:rPr>
              <a:t>Read up on the people on our website and tell us who you want to meet! We can help!</a:t>
            </a:r>
            <a:endParaRPr lang="en-US" sz="2400" dirty="0">
              <a:latin typeface="Century Gothic"/>
              <a:cs typeface="Arial"/>
            </a:endParaRP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Century Gothic"/>
                <a:cs typeface="+mn-cs"/>
              </a:rPr>
              <a:t>Fellows-in-Residence: Faculty Mentors</a:t>
            </a:r>
          </a:p>
        </p:txBody>
      </p:sp>
      <p:pic>
        <p:nvPicPr>
          <p:cNvPr id="2" name="Picture 3" descr="A group of people holding wine glasses&#10;&#10;Description generated with very high confidence">
            <a:extLst>
              <a:ext uri="{FF2B5EF4-FFF2-40B4-BE49-F238E27FC236}">
                <a16:creationId xmlns:a16="http://schemas.microsoft.com/office/drawing/2014/main" id="{3D6C24D4-2021-4C36-9885-C5B844AFCB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89" r="11963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45277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1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82E84C0-3F8B-5A4C-8DA3-AB9BEB51215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alphaModFix/>
          </a:blip>
          <a:srcRect l="17601" r="20162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24DB9-D4FA-4175-BC7E-B195801E4C4E}"/>
              </a:ext>
            </a:extLst>
          </p:cNvPr>
          <p:cNvSpPr txBox="1"/>
          <p:nvPr/>
        </p:nvSpPr>
        <p:spPr>
          <a:xfrm>
            <a:off x="672353" y="514767"/>
            <a:ext cx="4776694" cy="1095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Seminars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92B90-59AE-4992-885B-EABE331F9810}"/>
              </a:ext>
            </a:extLst>
          </p:cNvPr>
          <p:cNvSpPr txBox="1"/>
          <p:nvPr/>
        </p:nvSpPr>
        <p:spPr>
          <a:xfrm>
            <a:off x="672353" y="1972235"/>
            <a:ext cx="4687047" cy="42501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00050" indent="-342900">
              <a:lnSpc>
                <a:spcPct val="90000"/>
              </a:lnSpc>
              <a:spcAft>
                <a:spcPts val="1400"/>
              </a:spcAft>
              <a:buFont typeface="Wingdings"/>
              <a:buChar char="v"/>
            </a:pPr>
            <a:r>
              <a:rPr lang="en-US" sz="2400" b="1" dirty="0">
                <a:solidFill>
                  <a:srgbClr val="000000"/>
                </a:solidFill>
                <a:latin typeface="Century Gothic"/>
              </a:rPr>
              <a:t>FIR/Faculty Seminars: </a:t>
            </a:r>
            <a:r>
              <a:rPr lang="en-US" sz="2400" dirty="0">
                <a:solidFill>
                  <a:srgbClr val="000000"/>
                </a:solidFill>
                <a:latin typeface="Century Gothic"/>
              </a:rPr>
              <a:t>Tuesdays at Noon</a:t>
            </a:r>
            <a:endParaRPr lang="en-US" sz="2400">
              <a:solidFill>
                <a:srgbClr val="000000"/>
              </a:solidFill>
              <a:latin typeface="Century Gothic"/>
              <a:cs typeface="Arial"/>
            </a:endParaRPr>
          </a:p>
          <a:p>
            <a:pPr marL="400050" indent="-342900">
              <a:lnSpc>
                <a:spcPct val="90000"/>
              </a:lnSpc>
              <a:spcAft>
                <a:spcPts val="1400"/>
              </a:spcAft>
              <a:buFont typeface="Wingdings"/>
              <a:buChar char="v"/>
            </a:pPr>
            <a:r>
              <a:rPr lang="en-US" sz="2400" b="1" dirty="0">
                <a:solidFill>
                  <a:srgbClr val="000000"/>
                </a:solidFill>
                <a:latin typeface="Century Gothic"/>
              </a:rPr>
              <a:t>Grad Fellow Seminars: </a:t>
            </a:r>
            <a:r>
              <a:rPr lang="en-US" sz="2400" dirty="0">
                <a:solidFill>
                  <a:srgbClr val="000000"/>
                </a:solidFill>
                <a:latin typeface="Century Gothic"/>
              </a:rPr>
              <a:t>Tuesdays at 12:45 pm</a:t>
            </a:r>
            <a:endParaRPr lang="en-US" sz="2400">
              <a:solidFill>
                <a:srgbClr val="000000"/>
              </a:solidFill>
              <a:latin typeface="Century Gothic"/>
            </a:endParaRPr>
          </a:p>
          <a:p>
            <a:pPr marL="400050" indent="-342900">
              <a:lnSpc>
                <a:spcPct val="90000"/>
              </a:lnSpc>
              <a:spcAft>
                <a:spcPts val="1400"/>
              </a:spcAft>
              <a:buFont typeface="Wingdings"/>
              <a:buChar char="v"/>
            </a:pPr>
            <a:r>
              <a:rPr lang="en-US" sz="2400" b="1" dirty="0">
                <a:solidFill>
                  <a:srgbClr val="000000"/>
                </a:solidFill>
                <a:latin typeface="Century Gothic"/>
              </a:rPr>
              <a:t>Grad Fellows are expected to attend FIR seminars</a:t>
            </a:r>
            <a:endParaRPr lang="en-US" sz="2400">
              <a:latin typeface="Century Gothic"/>
            </a:endParaRPr>
          </a:p>
          <a:p>
            <a:pPr marL="400050" indent="-342900">
              <a:lnSpc>
                <a:spcPct val="90000"/>
              </a:lnSpc>
              <a:spcAft>
                <a:spcPts val="1400"/>
              </a:spcAft>
              <a:buFont typeface="Wingdings"/>
              <a:buChar char="v"/>
            </a:pPr>
            <a:r>
              <a:rPr lang="en-US" sz="2400" b="1" dirty="0">
                <a:solidFill>
                  <a:srgbClr val="000000"/>
                </a:solidFill>
                <a:latin typeface="Century Gothic"/>
              </a:rPr>
              <a:t>Inviting others </a:t>
            </a:r>
            <a:r>
              <a:rPr lang="en-US" sz="2400" dirty="0">
                <a:solidFill>
                  <a:srgbClr val="000000"/>
                </a:solidFill>
                <a:latin typeface="Century Gothic"/>
              </a:rPr>
              <a:t>to your seminar is fine (unless program directors say otherwise), but please let us know who to expect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25A6A5-381B-4B75-BF15-94C51BAEE8A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851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A09058-5965-4EB1-83E3-9C8C004AB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3387725"/>
            <a:ext cx="5680075" cy="170086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/>
              <a:t>Research Funds </a:t>
            </a:r>
            <a:br>
              <a:rPr lang="en-US" sz="4300"/>
            </a:br>
            <a:r>
              <a:rPr lang="en-US" sz="4300"/>
              <a:t>and Financial Matters</a:t>
            </a:r>
          </a:p>
        </p:txBody>
      </p:sp>
      <p:pic>
        <p:nvPicPr>
          <p:cNvPr id="2" name="Picture 4" descr="A close up of a newspaper&#10;&#10;Description generated with high confidence">
            <a:extLst>
              <a:ext uri="{FF2B5EF4-FFF2-40B4-BE49-F238E27FC236}">
                <a16:creationId xmlns:a16="http://schemas.microsoft.com/office/drawing/2014/main" id="{53A3F232-9258-4517-A47E-E2B00ECED0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15" r="20233" b="-2"/>
          <a:stretch/>
        </p:blipFill>
        <p:spPr>
          <a:xfrm>
            <a:off x="6715973" y="335810"/>
            <a:ext cx="5010912" cy="5010912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1962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82E84C0-3F8B-5A4C-8DA3-AB9BEB51215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5622166" y="1928118"/>
            <a:ext cx="6569834" cy="4929881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2A2D03-9080-466A-8957-2456B25A72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0371" y="1088184"/>
            <a:ext cx="4607858" cy="533139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ED4808-E583-4660-BE52-CB191DF5C0E2}"/>
              </a:ext>
            </a:extLst>
          </p:cNvPr>
          <p:cNvSpPr txBox="1"/>
          <p:nvPr/>
        </p:nvSpPr>
        <p:spPr>
          <a:xfrm>
            <a:off x="525233" y="490587"/>
            <a:ext cx="504444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  <a:latin typeface="+mj-lt"/>
              </a:rPr>
              <a:t>Research Funds</a:t>
            </a:r>
            <a:endParaRPr lang="en-US" sz="4000" b="1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EAF500-9252-4FEA-A684-DFDAEA9B1FE4}"/>
              </a:ext>
            </a:extLst>
          </p:cNvPr>
          <p:cNvSpPr/>
          <p:nvPr/>
        </p:nvSpPr>
        <p:spPr>
          <a:xfrm>
            <a:off x="460371" y="1321205"/>
            <a:ext cx="4948158" cy="498598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solidFill>
                  <a:srgbClr val="000000"/>
                </a:solidFill>
                <a:latin typeface="+mj-lt"/>
                <a:cs typeface="Arial"/>
              </a:rPr>
              <a:t>This year we are handling research funds differently due to our remote circumstances.</a:t>
            </a:r>
            <a:endParaRPr lang="en-US" sz="2400">
              <a:latin typeface="Century Gothic"/>
              <a:cs typeface="Arial"/>
            </a:endParaRP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 u="sng" dirty="0">
                <a:solidFill>
                  <a:srgbClr val="000000"/>
                </a:solidFill>
                <a:latin typeface="+mj-lt"/>
                <a:cs typeface="Arial"/>
              </a:rPr>
              <a:t>Fellow-in-Residence and Grad Fellow research funds will be paid in a lump sum directly to you in early fall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solidFill>
                  <a:srgbClr val="000000"/>
                </a:solidFill>
                <a:latin typeface="+mj-lt"/>
                <a:cs typeface="Arial"/>
              </a:rPr>
              <a:t>Research funds should be used for expenses related to your research such as books, professional memberships, conference fees, etc.</a:t>
            </a:r>
            <a:endParaRPr lang="en-US" sz="240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4512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82E84C0-3F8B-5A4C-8DA3-AB9BEB51215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4914529" y="2006353"/>
            <a:ext cx="7277472" cy="4851647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2A2D03-9080-466A-8957-2456B25A72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5483" y="1239731"/>
            <a:ext cx="4607858" cy="533139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EAF500-9252-4FEA-A684-DFDAEA9B1FE4}"/>
              </a:ext>
            </a:extLst>
          </p:cNvPr>
          <p:cNvSpPr/>
          <p:nvPr/>
        </p:nvSpPr>
        <p:spPr>
          <a:xfrm>
            <a:off x="725759" y="1314527"/>
            <a:ext cx="4115063" cy="595547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solidFill>
                  <a:srgbClr val="000000"/>
                </a:solidFill>
                <a:latin typeface="+mj-lt"/>
                <a:cs typeface="Arial"/>
              </a:rPr>
              <a:t>Stipends are either paid to you directly or sent to your home institution. A member of the Finance Team will be in touch with you directly if we need any additional information in order to process your stipend.</a:t>
            </a:r>
            <a:endParaRPr lang="en-US" sz="2400" dirty="0">
              <a:latin typeface="Century Gothic"/>
              <a:cs typeface="Arial"/>
            </a:endParaRP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+mj-lt"/>
                <a:cs typeface="Arial"/>
              </a:rPr>
              <a:t>Graduate Fellow stipends are paid at the end of each month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20B0604020202020204" pitchFamily="34" charset="0"/>
              <a:buChar char="v"/>
            </a:pPr>
            <a:endParaRPr lang="en-US" sz="2400" b="1" dirty="0">
              <a:latin typeface="Century Gothic"/>
              <a:cs typeface="Arial"/>
            </a:endParaRP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latin typeface="Century Gothic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9609FB-F93C-445E-B8F5-B4BDB9297F18}"/>
              </a:ext>
            </a:extLst>
          </p:cNvPr>
          <p:cNvSpPr txBox="1"/>
          <p:nvPr/>
        </p:nvSpPr>
        <p:spPr>
          <a:xfrm>
            <a:off x="720923" y="537063"/>
            <a:ext cx="504444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  <a:latin typeface="+mj-lt"/>
              </a:rPr>
              <a:t>Stipends</a:t>
            </a:r>
          </a:p>
        </p:txBody>
      </p:sp>
    </p:spTree>
    <p:extLst>
      <p:ext uri="{BB962C8B-B14F-4D97-AF65-F5344CB8AC3E}">
        <p14:creationId xmlns:p14="http://schemas.microsoft.com/office/powerpoint/2010/main" val="579436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FDC60EB8-8563-A04B-B4E8-DE80832D319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31636" r="19254" b="-2"/>
          <a:stretch/>
        </p:blipFill>
        <p:spPr>
          <a:xfrm>
            <a:off x="-1" y="2"/>
            <a:ext cx="4546212" cy="6179311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446BE206-C4BE-4BB3-9114-F18129E1A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5796" y="504419"/>
            <a:ext cx="6219228" cy="35551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Directing Your Questions</a:t>
            </a:r>
          </a:p>
        </p:txBody>
      </p:sp>
      <p:sp>
        <p:nvSpPr>
          <p:cNvPr id="34" name="Slide Number Placeholder 3">
            <a:extLst>
              <a:ext uri="{FF2B5EF4-FFF2-40B4-BE49-F238E27FC236}">
                <a16:creationId xmlns:a16="http://schemas.microsoft.com/office/drawing/2014/main" id="{13638689-4652-425D-94B9-982301D43BC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/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57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F635AA92-1D29-4831-89E4-1B49C265F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chemeClr val="tx1"/>
                </a:solidFill>
                <a:cs typeface="+mj-cs"/>
              </a:rPr>
              <a:t>Contents</a:t>
            </a:r>
          </a:p>
        </p:txBody>
      </p:sp>
      <p:cxnSp>
        <p:nvCxnSpPr>
          <p:cNvPr id="33" name="Straight Arrow Connector 35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15AFB5E9-384C-4F94-802F-F7BDC044F1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1371" y="2525770"/>
            <a:ext cx="5180270" cy="377304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685800" lvl="1" indent="-457200">
              <a:lnSpc>
                <a:spcPct val="150000"/>
              </a:lnSpc>
              <a:buFont typeface="Wingdings" panose="020B0604020202020204" pitchFamily="34" charset="0"/>
              <a:buChar char="v"/>
            </a:pPr>
            <a:r>
              <a:rPr lang="en-US" sz="2800" b="1" dirty="0">
                <a:latin typeface="Century Gothic"/>
              </a:rPr>
              <a:t>Connecting with Each Other</a:t>
            </a:r>
            <a:endParaRPr lang="en-US" sz="2800">
              <a:latin typeface="Century Gothic"/>
              <a:cs typeface="Arial"/>
            </a:endParaRPr>
          </a:p>
          <a:p>
            <a:pPr marL="685800" lvl="1" indent="-457200">
              <a:lnSpc>
                <a:spcPct val="150000"/>
              </a:lnSpc>
              <a:buFont typeface="Wingdings" panose="020B0604020202020204" pitchFamily="34" charset="0"/>
              <a:buChar char="v"/>
            </a:pPr>
            <a:r>
              <a:rPr lang="en-US" sz="2800" b="1" dirty="0">
                <a:latin typeface="Century Gothic"/>
              </a:rPr>
              <a:t>Orientation to the Center</a:t>
            </a:r>
            <a:endParaRPr lang="en-US" sz="2800" b="1">
              <a:latin typeface="Century Gothic"/>
              <a:cs typeface="Arial"/>
            </a:endParaRPr>
          </a:p>
          <a:p>
            <a:pPr marL="685800" lvl="1" indent="-457200">
              <a:lnSpc>
                <a:spcPct val="150000"/>
              </a:lnSpc>
              <a:buFont typeface="Wingdings" panose="020B0604020202020204" pitchFamily="34" charset="0"/>
              <a:buChar char="v"/>
            </a:pPr>
            <a:r>
              <a:rPr lang="en-US" sz="2800" b="1" dirty="0">
                <a:latin typeface="Century Gothic"/>
              </a:rPr>
              <a:t>Information on Harvard Resources</a:t>
            </a:r>
            <a:endParaRPr lang="en-US" sz="2800">
              <a:latin typeface="Century Gothic"/>
              <a:cs typeface="Arial"/>
            </a:endParaRPr>
          </a:p>
          <a:p>
            <a:pPr indent="-228600">
              <a:buChar char="•"/>
            </a:pPr>
            <a:endParaRPr lang="en-US" sz="1800">
              <a:latin typeface="Arial"/>
              <a:cs typeface="Arial"/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4D18FF8-AA04-4E4F-9ABD-D7320616C6F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1105" r="9854"/>
          <a:stretch/>
        </p:blipFill>
        <p:spPr>
          <a:xfrm>
            <a:off x="5858796" y="10"/>
            <a:ext cx="6333203" cy="6857988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344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Off-page Connector 1">
            <a:extLst>
              <a:ext uri="{FF2B5EF4-FFF2-40B4-BE49-F238E27FC236}">
                <a16:creationId xmlns:a16="http://schemas.microsoft.com/office/drawing/2014/main" id="{F74A7A09-4403-4698-BCEF-9302937401AA}"/>
              </a:ext>
            </a:extLst>
          </p:cNvPr>
          <p:cNvSpPr/>
          <p:nvPr/>
        </p:nvSpPr>
        <p:spPr>
          <a:xfrm>
            <a:off x="1577" y="1577"/>
            <a:ext cx="2729023" cy="2959395"/>
          </a:xfrm>
          <a:prstGeom prst="flowChartOffpage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FFFF"/>
                </a:solidFill>
                <a:latin typeface="Century Gothic"/>
              </a:rPr>
              <a:t>Directing </a:t>
            </a:r>
            <a:endParaRPr lang="en-US" sz="3600">
              <a:solidFill>
                <a:srgbClr val="FFFFFF"/>
              </a:solidFill>
              <a:latin typeface="Century Gothic"/>
              <a:cs typeface="Arial"/>
            </a:endParaRPr>
          </a:p>
          <a:p>
            <a:pPr algn="ctr"/>
            <a:r>
              <a:rPr lang="en-US" sz="3600" b="1">
                <a:solidFill>
                  <a:srgbClr val="FFFFFF"/>
                </a:solidFill>
                <a:latin typeface="Century Gothic"/>
              </a:rPr>
              <a:t>Your </a:t>
            </a:r>
            <a:endParaRPr lang="en-US" sz="3600">
              <a:solidFill>
                <a:srgbClr val="FFFFFF"/>
              </a:solidFill>
              <a:latin typeface="Century Gothic"/>
              <a:cs typeface="Arial"/>
            </a:endParaRPr>
          </a:p>
          <a:p>
            <a:pPr algn="ctr"/>
            <a:r>
              <a:rPr lang="en-US" sz="3600" b="1">
                <a:solidFill>
                  <a:srgbClr val="FFFFFF"/>
                </a:solidFill>
                <a:latin typeface="Century Gothic"/>
              </a:rPr>
              <a:t>Questions</a:t>
            </a:r>
            <a:endParaRPr lang="en-US" sz="3600"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3BDA94-BDDC-45EC-A997-790D1195BD94}"/>
              </a:ext>
            </a:extLst>
          </p:cNvPr>
          <p:cNvSpPr txBox="1"/>
          <p:nvPr/>
        </p:nvSpPr>
        <p:spPr>
          <a:xfrm>
            <a:off x="532590" y="3511085"/>
            <a:ext cx="11337054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i="1">
                <a:latin typeface="Century Gothic"/>
              </a:rPr>
              <a:t>Danielle Allen's Calendar</a:t>
            </a:r>
            <a:r>
              <a:rPr lang="en-US" sz="2200" dirty="0">
                <a:latin typeface="Century Gothic"/>
              </a:rPr>
              <a:t>: Cherise Fields, </a:t>
            </a:r>
            <a:r>
              <a:rPr lang="en-US" sz="2200" dirty="0">
                <a:latin typeface="Century Gothic"/>
                <a:hlinkClick r:id="rId2"/>
              </a:rPr>
              <a:t>cherisefields@fas.harvard.edu</a:t>
            </a:r>
            <a:endParaRPr lang="en-US" sz="2200" dirty="0">
              <a:latin typeface="Century Gothic"/>
            </a:endParaRPr>
          </a:p>
          <a:p>
            <a:endParaRPr lang="en-US" sz="2200" dirty="0">
              <a:latin typeface="Century Gothic"/>
            </a:endParaRPr>
          </a:p>
          <a:p>
            <a:r>
              <a:rPr lang="en-US" sz="2200" i="1">
                <a:latin typeface="Century Gothic"/>
              </a:rPr>
              <a:t>Communications, </a:t>
            </a:r>
            <a:r>
              <a:rPr lang="en-US" sz="2200" i="1" dirty="0">
                <a:latin typeface="Century Gothic"/>
              </a:rPr>
              <a:t>Promoting Your Work</a:t>
            </a:r>
            <a:r>
              <a:rPr lang="en-US" sz="2200" dirty="0">
                <a:latin typeface="Century Gothic"/>
              </a:rPr>
              <a:t>: Maggie Gates, </a:t>
            </a:r>
            <a:r>
              <a:rPr lang="en-US" sz="2200" dirty="0">
                <a:latin typeface="Century Gothic"/>
                <a:hlinkClick r:id="rId3"/>
              </a:rPr>
              <a:t>mgates@fas.harvard.edu</a:t>
            </a:r>
            <a:endParaRPr lang="en-US" sz="2200" dirty="0">
              <a:latin typeface="Century Gothic"/>
            </a:endParaRPr>
          </a:p>
          <a:p>
            <a:endParaRPr lang="en-US" sz="2200" dirty="0">
              <a:latin typeface="Century Gothic"/>
            </a:endParaRPr>
          </a:p>
          <a:p>
            <a:r>
              <a:rPr lang="en-US" sz="2200" i="1" dirty="0">
                <a:latin typeface="Century Gothic"/>
              </a:rPr>
              <a:t>Fellows Happy Hour and Social</a:t>
            </a:r>
            <a:r>
              <a:rPr lang="en-US" sz="2200" i="1">
                <a:latin typeface="Century Gothic"/>
              </a:rPr>
              <a:t> </a:t>
            </a:r>
            <a:r>
              <a:rPr lang="en-US" sz="2200" i="1" dirty="0">
                <a:latin typeface="Century Gothic"/>
              </a:rPr>
              <a:t>Activities</a:t>
            </a:r>
            <a:r>
              <a:rPr lang="en-US" sz="2200">
                <a:latin typeface="Century Gothic"/>
              </a:rPr>
              <a:t>: </a:t>
            </a:r>
            <a:r>
              <a:rPr lang="en-US" sz="2200" dirty="0">
                <a:latin typeface="Century Gothic"/>
              </a:rPr>
              <a:t>Anna</a:t>
            </a:r>
            <a:r>
              <a:rPr lang="en-US" sz="2200">
                <a:latin typeface="Century Gothic"/>
              </a:rPr>
              <a:t> Lewis, </a:t>
            </a:r>
            <a:r>
              <a:rPr lang="en-US" sz="2200">
                <a:latin typeface="Century Gothic"/>
                <a:hlinkClick r:id="rId4"/>
              </a:rPr>
              <a:t>annalewis@g.harvard.edu</a:t>
            </a:r>
            <a:endParaRPr lang="en-US" sz="2200">
              <a:latin typeface="Century Gothic"/>
            </a:endParaRPr>
          </a:p>
          <a:p>
            <a:endParaRPr lang="en-US" sz="2200" dirty="0">
              <a:latin typeface="Century Gothic"/>
            </a:endParaRPr>
          </a:p>
          <a:p>
            <a:r>
              <a:rPr lang="en-US" sz="2200" i="1" dirty="0">
                <a:latin typeface="Century Gothic"/>
              </a:rPr>
              <a:t>All Other Issues</a:t>
            </a:r>
            <a:r>
              <a:rPr lang="en-US" sz="2200">
                <a:latin typeface="Century Gothic"/>
              </a:rPr>
              <a:t>: Emily Bromley</a:t>
            </a:r>
            <a:endParaRPr lang="en-US" sz="2200" dirty="0">
              <a:latin typeface="Century Gothic"/>
            </a:endParaRPr>
          </a:p>
          <a:p>
            <a:endParaRPr lang="en-US" sz="2200" dirty="0">
              <a:latin typeface="Century Gothic"/>
            </a:endParaRPr>
          </a:p>
          <a:p>
            <a:endParaRPr lang="en-US" sz="2200" dirty="0">
              <a:latin typeface="Century Gothic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03FD59-4EB3-4FD3-8158-E4630AF96840}"/>
              </a:ext>
            </a:extLst>
          </p:cNvPr>
          <p:cNvSpPr txBox="1"/>
          <p:nvPr/>
        </p:nvSpPr>
        <p:spPr>
          <a:xfrm>
            <a:off x="3446917" y="1268798"/>
            <a:ext cx="8574156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i="1" dirty="0">
                <a:latin typeface="Century Gothic"/>
              </a:rPr>
              <a:t>Seminars and Events for Fellows</a:t>
            </a:r>
            <a:r>
              <a:rPr lang="en-US" sz="2200" dirty="0">
                <a:latin typeface="Century Gothic"/>
              </a:rPr>
              <a:t>: Emily Bromley, </a:t>
            </a:r>
            <a:r>
              <a:rPr lang="en-US" sz="2200" dirty="0">
                <a:latin typeface="Century Gothic"/>
                <a:hlinkClick r:id="rId5"/>
              </a:rPr>
              <a:t>ebromley@fas.harvard.edu</a:t>
            </a:r>
            <a:endParaRPr lang="en-US" sz="2200" dirty="0">
              <a:latin typeface="Century Gothic"/>
            </a:endParaRPr>
          </a:p>
          <a:p>
            <a:endParaRPr lang="en-US" sz="2200" dirty="0">
              <a:latin typeface="Century Gothic"/>
            </a:endParaRPr>
          </a:p>
          <a:p>
            <a:r>
              <a:rPr lang="en-US" sz="2200" i="1">
                <a:latin typeface="Century Gothic"/>
              </a:rPr>
              <a:t>HR Issues + Financial Matters:</a:t>
            </a:r>
            <a:r>
              <a:rPr lang="en-US" sz="2200" dirty="0">
                <a:latin typeface="Century Gothic"/>
              </a:rPr>
              <a:t> </a:t>
            </a:r>
            <a:r>
              <a:rPr lang="en-US" sz="2200">
                <a:latin typeface="Century Gothic"/>
              </a:rPr>
              <a:t>Stephanie Dant, </a:t>
            </a:r>
            <a:r>
              <a:rPr lang="en-US" sz="2200" dirty="0">
                <a:latin typeface="Century Gothic"/>
                <a:hlinkClick r:id="rId6"/>
              </a:rPr>
              <a:t>stephanie@ethics.harvard.edu</a:t>
            </a:r>
            <a:endParaRPr lang="en-US" sz="2200">
              <a:latin typeface="Century Gothic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B77BB-14CC-4645-B906-20135CAE4E9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761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DFC4C3-655E-4D24-9287-81AF4D74A1A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8" name="Picture 8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8CDB1C4A-A672-4460-A3E6-E237DB5F8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490" y="3496642"/>
            <a:ext cx="1869108" cy="2294282"/>
          </a:xfrm>
          <a:prstGeom prst="rect">
            <a:avLst/>
          </a:prstGeom>
        </p:spPr>
      </p:pic>
      <p:pic>
        <p:nvPicPr>
          <p:cNvPr id="11" name="Picture 11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E2CBA7CF-713D-4ACC-9828-797D4A79E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490" y="625338"/>
            <a:ext cx="1935369" cy="2360543"/>
          </a:xfrm>
          <a:prstGeom prst="rect">
            <a:avLst/>
          </a:prstGeom>
        </p:spPr>
      </p:pic>
      <p:pic>
        <p:nvPicPr>
          <p:cNvPr id="12" name="Picture 12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A76AA75E-B774-483C-98E8-8740A2842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576" y="559078"/>
            <a:ext cx="1957456" cy="2426804"/>
          </a:xfrm>
          <a:prstGeom prst="rect">
            <a:avLst/>
          </a:prstGeom>
        </p:spPr>
      </p:pic>
      <p:pic>
        <p:nvPicPr>
          <p:cNvPr id="13" name="Picture 1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4DF3328C-52F2-4294-A0A6-904B4B33E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794" y="592207"/>
            <a:ext cx="1946413" cy="2371586"/>
          </a:xfrm>
          <a:prstGeom prst="rect">
            <a:avLst/>
          </a:prstGeom>
        </p:spPr>
      </p:pic>
      <p:pic>
        <p:nvPicPr>
          <p:cNvPr id="14" name="Picture 14" descr="A smiling person in a blue shirt&#10;&#10;Description automatically generated">
            <a:extLst>
              <a:ext uri="{FF2B5EF4-FFF2-40B4-BE49-F238E27FC236}">
                <a16:creationId xmlns:a16="http://schemas.microsoft.com/office/drawing/2014/main" id="{4B11701C-A738-4651-AF4D-A98102E05D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3271" y="592207"/>
            <a:ext cx="1946413" cy="2371586"/>
          </a:xfrm>
          <a:prstGeom prst="rect">
            <a:avLst/>
          </a:prstGeom>
        </p:spPr>
      </p:pic>
      <p:pic>
        <p:nvPicPr>
          <p:cNvPr id="15" name="Picture 1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8A69ED5E-050F-463B-96BE-CDFBF46A4E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577" y="3496641"/>
            <a:ext cx="1935369" cy="2360543"/>
          </a:xfrm>
          <a:prstGeom prst="rect">
            <a:avLst/>
          </a:prstGeom>
        </p:spPr>
      </p:pic>
      <p:pic>
        <p:nvPicPr>
          <p:cNvPr id="16" name="Picture 16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07BA691B-3C1B-49EB-A032-66AD318CB2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1794" y="3496641"/>
            <a:ext cx="1946413" cy="2360543"/>
          </a:xfrm>
          <a:prstGeom prst="rect">
            <a:avLst/>
          </a:prstGeom>
        </p:spPr>
      </p:pic>
      <p:pic>
        <p:nvPicPr>
          <p:cNvPr id="17" name="Picture 17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DE9851A9-77E1-4652-9C67-9F5C0C56CC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3272" y="3463511"/>
            <a:ext cx="1946413" cy="23605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257783-1ED1-4A2D-9F8C-DD1D54A75417}"/>
              </a:ext>
            </a:extLst>
          </p:cNvPr>
          <p:cNvSpPr txBox="1"/>
          <p:nvPr/>
        </p:nvSpPr>
        <p:spPr>
          <a:xfrm>
            <a:off x="826053" y="2957443"/>
            <a:ext cx="98662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entury Gothic"/>
              </a:rPr>
              <a:t>Vickie Aldin                    Emily Bromley                  Stephanie Dant              Emiliano Duran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7E6A88-2B45-4248-93D6-E7EEEECE798A}"/>
              </a:ext>
            </a:extLst>
          </p:cNvPr>
          <p:cNvSpPr txBox="1"/>
          <p:nvPr/>
        </p:nvSpPr>
        <p:spPr>
          <a:xfrm>
            <a:off x="880579" y="5850143"/>
            <a:ext cx="106724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entury Gothic"/>
              </a:rPr>
              <a:t>Cherise Fields               Maggie Gates                 Anna Lewis                     Alex </a:t>
            </a:r>
            <a:r>
              <a:rPr lang="en-US">
                <a:latin typeface="Century Gothic"/>
              </a:rPr>
              <a:t>Ostrowski Schilling</a:t>
            </a:r>
            <a:endParaRPr lang="en-US" dirty="0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33658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6E62E09-7004-4A2E-958A-28DD809AB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1264" y="1931436"/>
            <a:ext cx="4236835" cy="18141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Harvard Resources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CD52CF3-8E03-4004-883E-B9D6E6F0A0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49157" y="0"/>
            <a:ext cx="6245157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454090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1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82E84C0-3F8B-5A4C-8DA3-AB9BEB51215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/>
        </p:blipFill>
        <p:spPr>
          <a:xfrm>
            <a:off x="5927757" y="0"/>
            <a:ext cx="6264243" cy="68579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24DB9-D4FA-4175-BC7E-B195801E4C4E}"/>
              </a:ext>
            </a:extLst>
          </p:cNvPr>
          <p:cNvSpPr txBox="1"/>
          <p:nvPr/>
        </p:nvSpPr>
        <p:spPr>
          <a:xfrm>
            <a:off x="217356" y="151573"/>
            <a:ext cx="5362831" cy="1239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Harvard Credentials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92B90-59AE-4992-885B-EABE331F9810}"/>
              </a:ext>
            </a:extLst>
          </p:cNvPr>
          <p:cNvSpPr txBox="1"/>
          <p:nvPr/>
        </p:nvSpPr>
        <p:spPr>
          <a:xfrm>
            <a:off x="359218" y="1249239"/>
            <a:ext cx="5041556" cy="50786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25A6A5-381B-4B75-BF15-94C51BAEE8A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9DE4EB-3885-47EB-977F-6FB482933F7E}"/>
              </a:ext>
            </a:extLst>
          </p:cNvPr>
          <p:cNvSpPr txBox="1"/>
          <p:nvPr/>
        </p:nvSpPr>
        <p:spPr>
          <a:xfrm>
            <a:off x="441357" y="1287244"/>
            <a:ext cx="491489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effectLst/>
                <a:latin typeface="+mj-lt"/>
              </a:rPr>
              <a:t>HUID</a:t>
            </a:r>
            <a:r>
              <a:rPr lang="en-US" sz="2000" b="0" i="0" dirty="0">
                <a:effectLst/>
                <a:latin typeface="+mj-lt"/>
              </a:rPr>
              <a:t>:</a:t>
            </a:r>
          </a:p>
          <a:p>
            <a:r>
              <a:rPr lang="en-US" sz="2000" b="0" i="0" dirty="0">
                <a:effectLst/>
                <a:latin typeface="+mj-lt"/>
              </a:rPr>
              <a:t>A Harvard ID number (HUID) has been assigned to you. Ask Emily if you don’t have it. Until we are on campus you will NOT be receiving a physical Harvard ID card, so be sure to keep track of your Harvard ID number for your records.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b="1" i="0" dirty="0">
                <a:effectLst/>
                <a:latin typeface="+mj-lt"/>
              </a:rPr>
              <a:t>Harvard Key</a:t>
            </a:r>
            <a:r>
              <a:rPr lang="en-US" sz="2000" b="0" i="0" dirty="0">
                <a:effectLst/>
                <a:latin typeface="+mj-lt"/>
              </a:rPr>
              <a:t>:</a:t>
            </a:r>
          </a:p>
          <a:p>
            <a:r>
              <a:rPr lang="en-US" sz="2000" b="0" i="0" dirty="0">
                <a:effectLst/>
                <a:latin typeface="+mj-lt"/>
              </a:rPr>
              <a:t>Obtain your Harvard Key at  </a:t>
            </a:r>
            <a:r>
              <a:rPr lang="en-US" sz="2000" dirty="0">
                <a:latin typeface="+mj-lt"/>
                <a:hlinkClick r:id="rId4"/>
              </a:rPr>
              <a:t>https://key.harvard.edu/</a:t>
            </a:r>
            <a:r>
              <a:rPr lang="en-US" sz="2000" dirty="0">
                <a:latin typeface="+mj-lt"/>
              </a:rPr>
              <a:t> T</a:t>
            </a:r>
            <a:r>
              <a:rPr lang="en-US" sz="2000" b="0" i="0" dirty="0">
                <a:effectLst/>
                <a:latin typeface="+mj-lt"/>
              </a:rPr>
              <a:t>his connects you electronically to resources at Harvard. </a:t>
            </a:r>
            <a:r>
              <a:rPr lang="en-US" sz="2000" dirty="0">
                <a:latin typeface="+mj-lt"/>
              </a:rPr>
              <a:t>Y</a:t>
            </a:r>
            <a:r>
              <a:rPr lang="en-US" sz="2000" b="0" i="0" dirty="0">
                <a:effectLst/>
                <a:latin typeface="+mj-lt"/>
              </a:rPr>
              <a:t>our “onboard e-mail” is the e-mail account we have used to correspond with you.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endParaRPr lang="en-US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072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82E84C0-3F8B-5A4C-8DA3-AB9BEB51215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/>
        </p:blipFill>
        <p:spPr>
          <a:xfrm>
            <a:off x="0" y="0"/>
            <a:ext cx="4786009" cy="6226503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24DB9-D4FA-4175-BC7E-B195801E4C4E}"/>
              </a:ext>
            </a:extLst>
          </p:cNvPr>
          <p:cNvSpPr txBox="1"/>
          <p:nvPr/>
        </p:nvSpPr>
        <p:spPr>
          <a:xfrm>
            <a:off x="5062697" y="313784"/>
            <a:ext cx="6703710" cy="7535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Arial" panose="020B0604020202020204" pitchFamily="34" charset="0"/>
              </a:rPr>
              <a:t>Harvard Credentials, cont.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25A6A5-381B-4B75-BF15-94C51BAEE8A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 lIns="0" rIns="0" anchor="ctr" anchorCtr="1">
            <a:normAutofit/>
          </a:bodyPr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24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9DE4EB-3885-47EB-977F-6FB482933F7E}"/>
              </a:ext>
            </a:extLst>
          </p:cNvPr>
          <p:cNvSpPr txBox="1"/>
          <p:nvPr/>
        </p:nvSpPr>
        <p:spPr>
          <a:xfrm>
            <a:off x="5531393" y="1211379"/>
            <a:ext cx="5766318" cy="4648245"/>
          </a:xfrm>
          <a:prstGeom prst="rect">
            <a:avLst/>
          </a:prstGeom>
        </p:spPr>
        <p:txBody>
          <a:bodyPr vert="horz" lIns="0" tIns="0" rIns="0" bIns="0" rtlCol="0"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8000" b="1" i="0" kern="1200" dirty="0">
                <a:effectLst/>
                <a:latin typeface="+mj-lt"/>
                <a:ea typeface="+mn-ea"/>
                <a:cs typeface="Arial" panose="020B0604020202020204" pitchFamily="34" charset="0"/>
              </a:rPr>
              <a:t>Harvard Email</a:t>
            </a:r>
            <a:r>
              <a:rPr lang="en-US" sz="8000" b="0" i="0" kern="1200" dirty="0">
                <a:effectLst/>
                <a:latin typeface="+mj-lt"/>
                <a:ea typeface="+mn-ea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20000"/>
              </a:lnSpc>
            </a:pPr>
            <a:endParaRPr lang="en-US" sz="8000" b="0" i="0" dirty="0">
              <a:effectLst/>
              <a:latin typeface="+mj-lt"/>
            </a:endParaRP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8000" b="0" i="0" dirty="0">
                <a:effectLst/>
                <a:latin typeface="+mj-lt"/>
              </a:rPr>
              <a:t>Sign up at </a:t>
            </a:r>
            <a:r>
              <a:rPr lang="en-US" sz="8000" b="0" i="0" kern="1200" dirty="0">
                <a:effectLst/>
                <a:latin typeface="+mj-lt"/>
                <a:ea typeface="+mn-ea"/>
                <a:cs typeface="Arial" panose="020B0604020202020204" pitchFamily="34" charset="0"/>
                <a:hlinkClick r:id="rId4"/>
              </a:rPr>
              <a:t>https://key.harvard.edu</a:t>
            </a:r>
            <a:r>
              <a:rPr lang="en-US" sz="8000" dirty="0">
                <a:latin typeface="+mj-lt"/>
                <a:cs typeface="Arial" panose="020B0604020202020204" pitchFamily="34" charset="0"/>
              </a:rPr>
              <a:t>.</a:t>
            </a: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v"/>
            </a:pPr>
            <a:endParaRPr lang="en-US" sz="8000" b="0" i="0" kern="1200" dirty="0">
              <a:effectLst/>
              <a:latin typeface="+mj-lt"/>
              <a:ea typeface="+mn-ea"/>
              <a:cs typeface="Arial" panose="020B0604020202020204" pitchFamily="34" charset="0"/>
            </a:endParaRP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8000" b="0" i="0" kern="1200" dirty="0">
                <a:effectLst/>
                <a:latin typeface="+mj-lt"/>
                <a:ea typeface="+mn-ea"/>
                <a:cs typeface="Arial" panose="020B0604020202020204" pitchFamily="34" charset="0"/>
              </a:rPr>
              <a:t>Harvard email address is necessary to access many University resources and receive announcements</a:t>
            </a:r>
            <a:r>
              <a:rPr lang="en-US" sz="8000" dirty="0">
                <a:latin typeface="+mj-lt"/>
                <a:cs typeface="Arial" panose="020B0604020202020204" pitchFamily="34" charset="0"/>
              </a:rPr>
              <a:t>. </a:t>
            </a: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v"/>
            </a:pPr>
            <a:endParaRPr lang="en-US" sz="8000" b="0" i="0" kern="1200" dirty="0">
              <a:effectLst/>
              <a:latin typeface="+mj-lt"/>
              <a:ea typeface="+mn-ea"/>
              <a:cs typeface="Arial" panose="020B0604020202020204" pitchFamily="34" charset="0"/>
            </a:endParaRP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8000" b="0" i="0" kern="1200" dirty="0">
                <a:effectLst/>
                <a:latin typeface="+mj-lt"/>
                <a:ea typeface="+mn-ea"/>
                <a:cs typeface="Arial" panose="020B0604020202020204" pitchFamily="34" charset="0"/>
              </a:rPr>
              <a:t>It is fine to forward that addres</a:t>
            </a:r>
            <a:r>
              <a:rPr lang="en-US" sz="8000" dirty="0">
                <a:latin typeface="+mj-lt"/>
                <a:cs typeface="Arial" panose="020B0604020202020204" pitchFamily="34" charset="0"/>
              </a:rPr>
              <a:t>s to your primary email address.</a:t>
            </a: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v"/>
            </a:pPr>
            <a:endParaRPr lang="en-US" sz="8000" b="0" i="0" kern="1200" dirty="0">
              <a:effectLst/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8000" b="1" i="0" dirty="0" err="1">
                <a:effectLst/>
                <a:latin typeface="+mj-lt"/>
              </a:rPr>
              <a:t>MessageMe</a:t>
            </a:r>
            <a:r>
              <a:rPr lang="en-US" sz="8000" b="1" i="0" dirty="0">
                <a:effectLst/>
                <a:latin typeface="+mj-lt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8000" b="0" i="0" dirty="0">
                <a:effectLst/>
                <a:latin typeface="+mj-lt"/>
              </a:rPr>
              <a:t>Activate the "</a:t>
            </a:r>
            <a:r>
              <a:rPr lang="en-US" sz="8000" b="0" i="0" dirty="0" err="1">
                <a:effectLst/>
                <a:latin typeface="+mj-lt"/>
              </a:rPr>
              <a:t>MessageMe</a:t>
            </a:r>
            <a:r>
              <a:rPr lang="en-US" sz="8000" b="0" i="0" dirty="0">
                <a:effectLst/>
                <a:latin typeface="+mj-lt"/>
              </a:rPr>
              <a:t>“ phone app for emergency university notices. You can also sign up for Message Me notifications at </a:t>
            </a:r>
            <a:r>
              <a:rPr lang="en-US" sz="8000" b="0" i="0" dirty="0">
                <a:effectLst/>
                <a:latin typeface="+mj-lt"/>
                <a:hlinkClick r:id="rId5"/>
              </a:rPr>
              <a:t>https://messageme.harvard.edu</a:t>
            </a:r>
            <a:endParaRPr lang="en-US" sz="8000" kern="1200" dirty="0">
              <a:latin typeface="+mj-lt"/>
              <a:ea typeface="+mn-ea"/>
              <a:cs typeface="Arial" panose="020B0604020202020204" pitchFamily="34" charset="0"/>
            </a:endParaRPr>
          </a:p>
          <a:p>
            <a:pPr marL="228600" indent="-22860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000" b="0" i="0" kern="1200" dirty="0">
              <a:effectLst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92B90-59AE-4992-885B-EABE331F9810}"/>
              </a:ext>
            </a:extLst>
          </p:cNvPr>
          <p:cNvSpPr txBox="1"/>
          <p:nvPr/>
        </p:nvSpPr>
        <p:spPr>
          <a:xfrm>
            <a:off x="304801" y="1408670"/>
            <a:ext cx="5041556" cy="50786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537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4E443C3C-D54D-4D24-98A4-BCB5E28D4A6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17087"/>
          <a:stretch/>
        </p:blipFill>
        <p:spPr>
          <a:xfrm>
            <a:off x="-1" y="2"/>
            <a:ext cx="4546212" cy="6179311"/>
          </a:xfrm>
          <a:noFill/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652" y="299146"/>
            <a:ext cx="6404696" cy="14807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Tech Support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BF40F1-4C73-49B3-8A69-664E20D5AB0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25</a:t>
            </a:fld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34757" y="2382445"/>
            <a:ext cx="4975570" cy="298663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latin typeface="+mj-lt"/>
              </a:rPr>
              <a:t>To Contact the Harvard University IT  Group (HUIT)</a:t>
            </a:r>
            <a:r>
              <a:rPr lang="en-US" sz="2400" b="1" dirty="0">
                <a:latin typeface="+mj-lt"/>
              </a:rPr>
              <a:t>: </a:t>
            </a:r>
            <a:r>
              <a:rPr lang="en-US" sz="2400" dirty="0">
                <a:latin typeface="+mj-lt"/>
              </a:rPr>
              <a:t>email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dirty="0">
                <a:latin typeface="+mj-lt"/>
                <a:hlinkClick r:id="rId3"/>
              </a:rPr>
              <a:t>ithelp@harvard.edu</a:t>
            </a:r>
            <a:r>
              <a:rPr lang="en-US" sz="2400" dirty="0">
                <a:latin typeface="+mj-lt"/>
              </a:rPr>
              <a:t> or call (617) 495-7777</a:t>
            </a:r>
          </a:p>
          <a:p>
            <a:pPr marL="0" indent="0">
              <a:buNone/>
            </a:pPr>
            <a:endParaRPr lang="en-US" sz="2400" dirty="0">
              <a:latin typeface="+mj-lt"/>
            </a:endParaRPr>
          </a:p>
          <a:p>
            <a:pPr marL="0" indent="0">
              <a:buNone/>
            </a:pPr>
            <a:r>
              <a:rPr lang="en-US" sz="2400" dirty="0">
                <a:latin typeface="+mj-lt"/>
              </a:rPr>
              <a:t>Resources for Working Remotely can be found at: </a:t>
            </a:r>
            <a:r>
              <a:rPr lang="en-US" sz="2400" dirty="0">
                <a:latin typeface="+mj-lt"/>
                <a:hlinkClick r:id="rId4"/>
              </a:rPr>
              <a:t>https://huit.harvard.edu/remote</a:t>
            </a:r>
            <a:endParaRPr lang="en-US" sz="2400" dirty="0">
              <a:latin typeface="+mj-lt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164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close up of a cake&#10;&#10;Description automatically generated">
            <a:extLst>
              <a:ext uri="{FF2B5EF4-FFF2-40B4-BE49-F238E27FC236}">
                <a16:creationId xmlns:a16="http://schemas.microsoft.com/office/drawing/2014/main" id="{4E443C3C-D54D-4D24-98A4-BCB5E28D4A6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3968" r="9065" b="-1"/>
          <a:stretch/>
        </p:blipFill>
        <p:spPr>
          <a:xfrm>
            <a:off x="7423193" y="2825415"/>
            <a:ext cx="4768807" cy="4032145"/>
          </a:xfrm>
          <a:noFill/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435" y="470823"/>
            <a:ext cx="5144927" cy="13202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Coronavirus Information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436" y="2022076"/>
            <a:ext cx="6359981" cy="469288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+mj-lt"/>
              </a:rPr>
              <a:t>Information about Harvard’s response to COVID-19, including travel guidance and updates, can be found at </a:t>
            </a:r>
            <a:r>
              <a:rPr lang="en-US" sz="2400" dirty="0">
                <a:latin typeface="+mj-lt"/>
                <a:hlinkClick r:id="rId3"/>
              </a:rPr>
              <a:t>https://www.harvard.edu/coronavirus</a:t>
            </a:r>
            <a:endParaRPr lang="en-US" sz="2400" dirty="0">
              <a:latin typeface="+mj-lt"/>
            </a:endParaRP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+mj-lt"/>
              </a:rPr>
              <a:t>As of September 2, 10 positive cases were discovered in the past 7 days, out of 7,762 tests administered.</a:t>
            </a:r>
            <a:endParaRPr lang="en-US" sz="2400" dirty="0">
              <a:latin typeface="Century Gothic"/>
            </a:endParaRPr>
          </a:p>
          <a:p>
            <a:pPr marL="342900" indent="-342900">
              <a:lnSpc>
                <a:spcPct val="110000"/>
              </a:lnSpc>
              <a:buFont typeface="Wingdings" panose="020B0604020202020204" pitchFamily="34" charset="0"/>
              <a:buChar char="v"/>
            </a:pPr>
            <a:r>
              <a:rPr lang="en-US" sz="2400" dirty="0">
                <a:latin typeface="+mj-lt"/>
                <a:cs typeface="Arial"/>
              </a:rPr>
              <a:t>Testing Dashboard:   </a:t>
            </a:r>
            <a:r>
              <a:rPr lang="en-US" sz="2400" dirty="0">
                <a:latin typeface="+mj-lt"/>
                <a:cs typeface="Arial"/>
                <a:hlinkClick r:id="rId4"/>
              </a:rPr>
              <a:t>https://www.harvard.edu/coronavirus/harvard-university-wide-covid-19-testing-dashboard</a:t>
            </a:r>
            <a:br>
              <a:rPr lang="en-US" sz="2000" dirty="0">
                <a:latin typeface="Century Gothic"/>
                <a:ea typeface="+mn-lt"/>
                <a:cs typeface="+mn-lt"/>
              </a:rPr>
            </a:br>
            <a:endParaRPr lang="en-US">
              <a:latin typeface="Century Gothic"/>
            </a:endParaRPr>
          </a:p>
          <a:p>
            <a:endParaRPr lang="en-US" dirty="0">
              <a:cs typeface="Arial"/>
            </a:endParaRPr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75BF40F1-4C73-49B3-8A69-664E20D5AB0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30806" y="6327866"/>
            <a:ext cx="389686" cy="39361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3817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43" y="663378"/>
            <a:ext cx="5896386" cy="7476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Tech Resources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8843" y="1877020"/>
            <a:ext cx="5501087" cy="193514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v"/>
            </a:pPr>
            <a:r>
              <a:rPr lang="en-US" sz="2000" dirty="0">
                <a:latin typeface="+mj-lt"/>
                <a:cs typeface="Arial"/>
              </a:rPr>
              <a:t>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  <a:cs typeface="Arial"/>
              </a:rPr>
              <a:t>Slack: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  <a:cs typeface="Arial"/>
                <a:hlinkClick r:id="rId2"/>
              </a:rPr>
              <a:t>harvard-ethics.slack.com</a:t>
            </a:r>
            <a:endParaRPr lang="en-US"/>
          </a:p>
          <a:p>
            <a:pPr fontAlgn="base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v"/>
            </a:pPr>
            <a:r>
              <a:rPr lang="en-US" sz="2400">
                <a:solidFill>
                  <a:srgbClr val="000000"/>
                </a:solidFill>
                <a:latin typeface="+mj-lt"/>
                <a:cs typeface="Arial"/>
              </a:rPr>
              <a:t> </a:t>
            </a:r>
            <a:r>
              <a:rPr lang="en-US" sz="2400" b="0" i="0">
                <a:solidFill>
                  <a:srgbClr val="000000"/>
                </a:solidFill>
                <a:effectLst/>
                <a:latin typeface="+mj-lt"/>
                <a:cs typeface="Arial"/>
              </a:rPr>
              <a:t>Office: </a:t>
            </a:r>
            <a:r>
              <a:rPr lang="en-US" sz="2400" b="0" i="0" u="sng" strike="noStrike" dirty="0">
                <a:solidFill>
                  <a:srgbClr val="0563C1"/>
                </a:solidFill>
                <a:effectLst/>
                <a:latin typeface="+mj-lt"/>
                <a:cs typeface="Arial"/>
                <a:hlinkClick r:id="rId3"/>
              </a:rPr>
              <a:t>https://mso.harvard.edu/</a:t>
            </a:r>
            <a:endParaRPr lang="en-US" sz="2400" b="0" i="0" u="sng" strike="noStrike" dirty="0">
              <a:solidFill>
                <a:srgbClr val="0563C1"/>
              </a:solidFill>
              <a:effectLst/>
              <a:latin typeface="+mj-lt"/>
              <a:cs typeface="Arial"/>
            </a:endParaRPr>
          </a:p>
          <a:p>
            <a:pPr fontAlgn="base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v"/>
            </a:pPr>
            <a:r>
              <a:rPr lang="en-US" sz="2400">
                <a:solidFill>
                  <a:srgbClr val="000000"/>
                </a:solidFill>
                <a:latin typeface="+mj-lt"/>
                <a:cs typeface="Arial"/>
              </a:rPr>
              <a:t> </a:t>
            </a:r>
            <a:r>
              <a:rPr lang="en-US" sz="2400" b="0" i="0">
                <a:solidFill>
                  <a:srgbClr val="000000"/>
                </a:solidFill>
                <a:effectLst/>
                <a:latin typeface="+mj-lt"/>
                <a:cs typeface="Arial"/>
              </a:rPr>
              <a:t>GSuite: </a:t>
            </a:r>
            <a:r>
              <a:rPr lang="en-US" sz="2400" b="0" i="0" u="sng" strike="noStrike">
                <a:solidFill>
                  <a:srgbClr val="0563C1"/>
                </a:solidFill>
                <a:effectLst/>
                <a:latin typeface="+mj-lt"/>
                <a:cs typeface="Arial"/>
                <a:hlinkClick r:id="rId4"/>
              </a:rPr>
              <a:t>http://g.harvard.edu/</a:t>
            </a:r>
            <a:endParaRPr lang="en-US" sz="2400" b="0" i="0">
              <a:solidFill>
                <a:srgbClr val="000000"/>
              </a:solidFill>
              <a:effectLst/>
              <a:latin typeface="+mj-lt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BF40F1-4C73-49B3-8A69-664E20D5AB0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27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3D48CE-ED4C-4D7C-A50A-182A92156E6B}"/>
              </a:ext>
            </a:extLst>
          </p:cNvPr>
          <p:cNvSpPr txBox="1"/>
          <p:nvPr/>
        </p:nvSpPr>
        <p:spPr>
          <a:xfrm>
            <a:off x="526975" y="3975004"/>
            <a:ext cx="10506269" cy="19159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  <a:t> Zoom: 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entury Gothic"/>
                <a:ea typeface="+mn-ea"/>
                <a:cs typeface="Arial"/>
                <a:hlinkClick r:id="rId5"/>
              </a:rPr>
              <a:t>https://harvard.zoom.us/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  <a:t> 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Personal Zoom rooms for all</a:t>
            </a:r>
          </a:p>
          <a:p>
            <a:pPr lvl="1" fontAlgn="base">
              <a:spcBef>
                <a:spcPts val="500"/>
              </a:spcBef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Fellows “Lounge Room” always available </a:t>
            </a:r>
            <a:endParaRPr lang="en-US" sz="2400" dirty="0">
              <a:solidFill>
                <a:srgbClr val="000000"/>
              </a:solidFill>
              <a:latin typeface="Century Gothic"/>
            </a:endParaRPr>
          </a:p>
          <a:p>
            <a:pPr marL="457200" marR="0" lvl="1" indent="0" algn="l" defTabSz="914400">
              <a:lnSpc>
                <a:spcPct val="10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on Zoom for your use (Meeting ID: 272 658 0518, passcode 221423) </a:t>
            </a:r>
            <a:endParaRPr lang="en-US">
              <a:cs typeface="Arial"/>
            </a:endParaRPr>
          </a:p>
        </p:txBody>
      </p:sp>
      <p:pic>
        <p:nvPicPr>
          <p:cNvPr id="8" name="Picture 7" descr="A group of people standing in front of a crowd of people watching television&#10;&#10;Description automatically generated">
            <a:extLst>
              <a:ext uri="{FF2B5EF4-FFF2-40B4-BE49-F238E27FC236}">
                <a16:creationId xmlns:a16="http://schemas.microsoft.com/office/drawing/2014/main" id="{7B317E85-E8BB-40A0-B0E7-0243ACBEB1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5645" y="1"/>
            <a:ext cx="4256355" cy="449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072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33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27" y="4572142"/>
            <a:ext cx="7063792" cy="1970767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dirty="0">
                <a:solidFill>
                  <a:schemeClr val="tx1"/>
                </a:solidFill>
                <a:cs typeface="+mj-cs"/>
              </a:rPr>
              <a:t>Find Out About </a:t>
            </a:r>
            <a:br>
              <a:rPr lang="en-US" sz="4400" dirty="0">
                <a:solidFill>
                  <a:schemeClr val="tx1"/>
                </a:solidFill>
                <a:cs typeface="+mj-cs"/>
              </a:rPr>
            </a:br>
            <a:r>
              <a:rPr lang="en-US" sz="4400" dirty="0">
                <a:solidFill>
                  <a:schemeClr val="tx1"/>
                </a:solidFill>
                <a:cs typeface="+mj-cs"/>
              </a:rPr>
              <a:t>Upcoming Events</a:t>
            </a:r>
            <a:br>
              <a:rPr lang="en-US" sz="4400" dirty="0">
                <a:solidFill>
                  <a:schemeClr val="tx1"/>
                </a:solidFill>
                <a:cs typeface="+mj-cs"/>
              </a:rPr>
            </a:br>
            <a:endParaRPr lang="en-US" sz="280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9" name="Picture Placeholder 8" descr="A picture containing person, indoor, wall, man&#10;&#10;Description generated with very high confidence">
            <a:extLst>
              <a:ext uri="{FF2B5EF4-FFF2-40B4-BE49-F238E27FC236}">
                <a16:creationId xmlns:a16="http://schemas.microsoft.com/office/drawing/2014/main" id="{17FEFAE9-9DFC-42C7-A281-66204149B8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12820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9" name="Rectangle 3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95948" y="861637"/>
            <a:ext cx="3680533" cy="5134724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+mj-lt"/>
                <a:cs typeface="+mn-cs"/>
              </a:rPr>
              <a:t>Virtual Academic and Social Activities</a:t>
            </a:r>
            <a:r>
              <a:rPr lang="en-US" sz="2000" b="1" dirty="0">
                <a:solidFill>
                  <a:srgbClr val="FFFFFF"/>
                </a:solidFill>
                <a:latin typeface="Century Gothic"/>
                <a:ea typeface="+mn-lt"/>
                <a:cs typeface="+mn-lt"/>
              </a:rPr>
              <a:t>:   </a:t>
            </a:r>
            <a:r>
              <a:rPr lang="en-US" sz="2000" b="1" u="sng" dirty="0">
                <a:solidFill>
                  <a:srgbClr val="00B0F0"/>
                </a:solidFill>
                <a:latin typeface="Century Gothic"/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https://www.harvard.edu/coronavirus/socialize-remotely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b="1" u="sng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000" b="1" dirty="0">
                <a:solidFill>
                  <a:schemeClr val="bg1"/>
                </a:solidFill>
                <a:latin typeface="+mj-lt"/>
                <a:cs typeface="Arial"/>
              </a:rPr>
              <a:t>Harvard Gazette Events:</a:t>
            </a:r>
            <a:r>
              <a:rPr lang="en-US" sz="2000" b="1" dirty="0">
                <a:latin typeface="+mj-lt"/>
                <a:cs typeface="Arial"/>
              </a:rPr>
              <a:t>  </a:t>
            </a:r>
            <a:r>
              <a:rPr lang="en-US" sz="2000" b="1" u="sng" dirty="0">
                <a:solidFill>
                  <a:srgbClr val="00B0F0"/>
                </a:solidFill>
                <a:latin typeface="+mj-lt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https://news.harvard</a:t>
            </a:r>
            <a:r>
              <a:rPr lang="en-US" sz="2000" b="1" u="sng" dirty="0">
                <a:solidFill>
                  <a:srgbClr val="00B0F0"/>
                </a:solidFill>
                <a:latin typeface="+mj-lt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 edu/gazette/harvard-events/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Arial"/>
              </a:rPr>
              <a:t> 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latin typeface="+mj-lt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000" b="1" dirty="0">
                <a:solidFill>
                  <a:schemeClr val="bg1"/>
                </a:solidFill>
                <a:latin typeface="+mj-lt"/>
                <a:cs typeface="Arial"/>
              </a:rPr>
              <a:t>Contact Departments of interest to you and ask to be added to mailing lists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323BEE-BB53-44C2-A508-AE9A8B7E85BF}"/>
              </a:ext>
            </a:extLst>
          </p:cNvPr>
          <p:cNvSpPr/>
          <p:nvPr/>
        </p:nvSpPr>
        <p:spPr>
          <a:xfrm>
            <a:off x="11001375" y="6536266"/>
            <a:ext cx="753035" cy="25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2AAA8E-18C6-44FD-AB9B-885B3AFF189F}"/>
              </a:ext>
            </a:extLst>
          </p:cNvPr>
          <p:cNvSpPr/>
          <p:nvPr/>
        </p:nvSpPr>
        <p:spPr>
          <a:xfrm>
            <a:off x="7393119" y="6472238"/>
            <a:ext cx="134270" cy="128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65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group of people riding on the back of a boat&#10;&#10;Description automatically generated">
            <a:extLst>
              <a:ext uri="{FF2B5EF4-FFF2-40B4-BE49-F238E27FC236}">
                <a16:creationId xmlns:a16="http://schemas.microsoft.com/office/drawing/2014/main" id="{4E443C3C-D54D-4D24-98A4-BCB5E28D4A6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9467" r="31423" b="-2"/>
          <a:stretch/>
        </p:blipFill>
        <p:spPr>
          <a:xfrm>
            <a:off x="-1" y="2"/>
            <a:ext cx="4546212" cy="6179311"/>
          </a:xfrm>
          <a:noFill/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6839" y="504419"/>
            <a:ext cx="6393653" cy="12046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  <a:cs typeface="Arial"/>
              </a:rPr>
              <a:t>Perks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BF40F1-4C73-49B3-8A69-664E20D5AB0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29</a:t>
            </a:fld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26839" y="1929776"/>
            <a:ext cx="6485172" cy="329184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>
                <a:latin typeface="Century Gothic"/>
                <a:cs typeface="Arial"/>
                <a:hlinkClick r:id="rId3"/>
              </a:rPr>
              <a:t>Athletic Facilities</a:t>
            </a:r>
            <a:r>
              <a:rPr lang="en-US" sz="2400">
                <a:latin typeface="Century Gothic"/>
                <a:cs typeface="Arial"/>
              </a:rPr>
              <a:t> - CURRENTLY CLOSED</a:t>
            </a:r>
          </a:p>
          <a:p>
            <a:pPr marL="342900" indent="-342900"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>
                <a:latin typeface="Century Gothic"/>
                <a:cs typeface="Arial"/>
                <a:hlinkClick r:id="rId4"/>
              </a:rPr>
              <a:t>Harvard Museums</a:t>
            </a:r>
            <a:r>
              <a:rPr lang="en-US" sz="2400">
                <a:latin typeface="Century Gothic"/>
                <a:cs typeface="Arial"/>
              </a:rPr>
              <a:t> - CURRENTLY CLOSED </a:t>
            </a:r>
          </a:p>
          <a:p>
            <a:pPr marL="342900" indent="-342900"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>
                <a:latin typeface="Century Gothic"/>
                <a:cs typeface="Arial"/>
                <a:hlinkClick r:id="rId5"/>
              </a:rPr>
              <a:t>Outings &amp; Innings</a:t>
            </a:r>
            <a:r>
              <a:rPr lang="en-US" sz="2400">
                <a:latin typeface="Century Gothic"/>
                <a:cs typeface="Arial"/>
              </a:rPr>
              <a:t> for discounts (check out the "Hidden Gems" page)</a:t>
            </a:r>
            <a:endParaRPr lang="en-US" sz="2400">
              <a:latin typeface="Century Gothic"/>
            </a:endParaRPr>
          </a:p>
          <a:p>
            <a:pPr marL="342900" indent="-342900"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>
                <a:latin typeface="Century Gothic"/>
                <a:cs typeface="Arial"/>
                <a:hlinkClick r:id="rId6"/>
              </a:rPr>
              <a:t>Center for Wellness</a:t>
            </a:r>
            <a:r>
              <a:rPr lang="en-US" sz="2400">
                <a:latin typeface="Century Gothic"/>
                <a:cs typeface="Arial"/>
              </a:rPr>
              <a:t> classes and </a:t>
            </a:r>
            <a:r>
              <a:rPr lang="en-US" sz="2400">
                <a:latin typeface="Century Gothic"/>
                <a:cs typeface="Arial"/>
                <a:hlinkClick r:id="rId7"/>
              </a:rPr>
              <a:t>virtual resources</a:t>
            </a:r>
          </a:p>
        </p:txBody>
      </p:sp>
    </p:spTree>
    <p:extLst>
      <p:ext uri="{BB962C8B-B14F-4D97-AF65-F5344CB8AC3E}">
        <p14:creationId xmlns:p14="http://schemas.microsoft.com/office/powerpoint/2010/main" val="3519286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F635AA92-1D29-4831-89E4-1B49C265F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8244" y="2150438"/>
            <a:ext cx="4610516" cy="256917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Connecting with Each Other 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br>
              <a:rPr lang="en-US" sz="4800" dirty="0"/>
            </a:b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F9AF053-83AB-44B3-999D-2E0374D14F2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0683" r="20682" b="-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58729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46BE206-C4BE-4BB3-9114-F18129E1A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054" y="1525537"/>
            <a:ext cx="6467746" cy="486629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dirty="0"/>
              <a:t>Library Orientation: Friday 9/4 at noon </a:t>
            </a:r>
            <a:br>
              <a:rPr lang="en-GB" dirty="0"/>
            </a:br>
            <a:r>
              <a:rPr lang="en-GB" dirty="0"/>
              <a:t>(via Zoom)</a:t>
            </a:r>
            <a:br>
              <a:rPr lang="en-GB" dirty="0"/>
            </a:br>
            <a:r>
              <a:rPr lang="en-GB" sz="2800"/>
              <a:t>Library services and tools info </a:t>
            </a:r>
            <a:r>
              <a:rPr lang="en-GB" sz="2800" dirty="0">
                <a:hlinkClick r:id="rId2"/>
              </a:rPr>
              <a:t>here</a:t>
            </a:r>
            <a:br>
              <a:rPr lang="en-GB" sz="2800" dirty="0"/>
            </a:br>
            <a:r>
              <a:rPr lang="en-GB" sz="2800"/>
              <a:t>Widener Virtual Tour available </a:t>
            </a:r>
            <a:r>
              <a:rPr lang="en-GB" sz="2800" dirty="0">
                <a:hlinkClick r:id="rId3"/>
              </a:rPr>
              <a:t>here</a:t>
            </a:r>
            <a:endParaRPr lang="en-GB" sz="280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FDC60EB8-8563-A04B-B4E8-DE80832D319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tretch>
            <a:fillRect/>
          </a:stretch>
        </p:blipFill>
        <p:spPr>
          <a:xfrm>
            <a:off x="6393593" y="289249"/>
            <a:ext cx="5502776" cy="5224447"/>
          </a:xfrm>
        </p:spPr>
      </p:pic>
    </p:spTree>
    <p:extLst>
      <p:ext uri="{BB962C8B-B14F-4D97-AF65-F5344CB8AC3E}">
        <p14:creationId xmlns:p14="http://schemas.microsoft.com/office/powerpoint/2010/main" val="38189383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333C8-95D3-44A9-862A-4A5669D7E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5" name="Picture 5" descr="A group of people sitting in front of a crowd&#10;&#10;Description automatically generated">
            <a:extLst>
              <a:ext uri="{FF2B5EF4-FFF2-40B4-BE49-F238E27FC236}">
                <a16:creationId xmlns:a16="http://schemas.microsoft.com/office/drawing/2014/main" id="{53A71DE7-22C5-4DB9-8C53-F39C10B6432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6646" r="16646"/>
          <a:stretch/>
        </p:blipFill>
        <p:spPr>
          <a:xfrm>
            <a:off x="6715973" y="346853"/>
            <a:ext cx="5010912" cy="5010912"/>
          </a:xfrm>
        </p:spPr>
      </p:pic>
    </p:spTree>
    <p:extLst>
      <p:ext uri="{BB962C8B-B14F-4D97-AF65-F5344CB8AC3E}">
        <p14:creationId xmlns:p14="http://schemas.microsoft.com/office/powerpoint/2010/main" val="1462299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92BB8B2D-E401-2647-9892-95951D9CF0B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6164" r="17085" b="-1"/>
          <a:stretch/>
        </p:blipFill>
        <p:spPr>
          <a:xfrm>
            <a:off x="2667000" y="10"/>
            <a:ext cx="6858000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34323A-4440-4925-884C-BF32AF969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4825" y="3773783"/>
            <a:ext cx="5943600" cy="25968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92886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1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24DB9-D4FA-4175-BC7E-B195801E4C4E}"/>
              </a:ext>
            </a:extLst>
          </p:cNvPr>
          <p:cNvSpPr txBox="1"/>
          <p:nvPr/>
        </p:nvSpPr>
        <p:spPr>
          <a:xfrm>
            <a:off x="672353" y="514767"/>
            <a:ext cx="4776694" cy="1095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Seminars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92B90-59AE-4992-885B-EABE331F9810}"/>
              </a:ext>
            </a:extLst>
          </p:cNvPr>
          <p:cNvSpPr txBox="1"/>
          <p:nvPr/>
        </p:nvSpPr>
        <p:spPr>
          <a:xfrm>
            <a:off x="6382871" y="1609869"/>
            <a:ext cx="4687047" cy="42501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>
              <a:solidFill>
                <a:srgbClr val="000000"/>
              </a:solidFill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8299C42-3B2B-454F-A0C5-3435F70DA72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5471" r="25471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2C3AEC-BCB8-4835-A720-3D2A99386A7B}"/>
              </a:ext>
            </a:extLst>
          </p:cNvPr>
          <p:cNvSpPr txBox="1"/>
          <p:nvPr/>
        </p:nvSpPr>
        <p:spPr>
          <a:xfrm>
            <a:off x="5297724" y="457099"/>
            <a:ext cx="6223612" cy="65556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dirty="0">
                <a:latin typeface="+mj-lt"/>
              </a:rPr>
              <a:t>Creating a Cohort Experience in a Virtual World:</a:t>
            </a:r>
          </a:p>
          <a:p>
            <a:endParaRPr lang="en-US" sz="3200" b="1" dirty="0">
              <a:latin typeface="+mj-lt"/>
            </a:endParaRPr>
          </a:p>
          <a:p>
            <a:pPr marL="342900" indent="-342900">
              <a:buFont typeface="Wingdings"/>
              <a:buChar char="v"/>
            </a:pPr>
            <a:r>
              <a:rPr lang="en-US" sz="2400" dirty="0">
                <a:latin typeface="Century Gothic"/>
                <a:ea typeface="+mn-lt"/>
                <a:cs typeface="+mn-lt"/>
              </a:rPr>
              <a:t>Events Planned by Social Chairs</a:t>
            </a:r>
          </a:p>
          <a:p>
            <a:endParaRPr lang="en-US" sz="2400" dirty="0">
              <a:latin typeface="Century Gothic"/>
              <a:ea typeface="+mn-lt"/>
              <a:cs typeface="+mn-lt"/>
            </a:endParaRPr>
          </a:p>
          <a:p>
            <a:pPr marL="342900" indent="-342900">
              <a:buFont typeface="Wingdings"/>
              <a:buChar char="v"/>
            </a:pPr>
            <a:r>
              <a:rPr lang="en-US" sz="2400" dirty="0">
                <a:latin typeface="Century Gothic"/>
                <a:ea typeface="+mn-lt"/>
                <a:cs typeface="+mn-lt"/>
              </a:rPr>
              <a:t>Icebreaker.video </a:t>
            </a:r>
            <a:endParaRPr lang="en-US" dirty="0">
              <a:latin typeface="Century Gothic"/>
              <a:ea typeface="+mn-lt"/>
              <a:cs typeface="+mn-lt"/>
            </a:endParaRPr>
          </a:p>
          <a:p>
            <a:pPr marL="285750" indent="-285750">
              <a:buFont typeface="Wingdings"/>
              <a:buChar char="v"/>
            </a:pPr>
            <a:endParaRPr lang="en-US" dirty="0">
              <a:latin typeface="Century Gothic"/>
              <a:ea typeface="+mn-lt"/>
              <a:cs typeface="+mn-lt"/>
            </a:endParaRPr>
          </a:p>
          <a:p>
            <a:pPr marL="342900" indent="-342900">
              <a:buFont typeface="Wingdings"/>
              <a:buChar char="v"/>
            </a:pPr>
            <a:r>
              <a:rPr lang="en-US" sz="2400" dirty="0">
                <a:latin typeface="Century Gothic"/>
                <a:ea typeface="+mn-lt"/>
                <a:cs typeface="+mn-lt"/>
              </a:rPr>
              <a:t>"Walk and talk" events with random match </a:t>
            </a:r>
            <a:endParaRPr lang="en-US" dirty="0">
              <a:latin typeface="Century Gothic"/>
              <a:ea typeface="+mn-lt"/>
              <a:cs typeface="+mn-lt"/>
            </a:endParaRPr>
          </a:p>
          <a:p>
            <a:pPr marL="285750" indent="-285750">
              <a:buFont typeface="Wingdings"/>
              <a:buChar char="v"/>
            </a:pPr>
            <a:endParaRPr lang="en-US" dirty="0">
              <a:latin typeface="Century Gothic"/>
              <a:ea typeface="+mn-lt"/>
              <a:cs typeface="+mn-lt"/>
            </a:endParaRPr>
          </a:p>
          <a:p>
            <a:pPr marL="342900" indent="-342900">
              <a:buFont typeface="Wingdings"/>
              <a:buChar char="v"/>
            </a:pPr>
            <a:r>
              <a:rPr lang="en-US" sz="2400" dirty="0">
                <a:latin typeface="Century Gothic"/>
                <a:ea typeface="+mn-lt"/>
                <a:cs typeface="+mn-lt"/>
              </a:rPr>
              <a:t>Fellow-driven Reading Groups</a:t>
            </a:r>
          </a:p>
          <a:p>
            <a:endParaRPr lang="en-US" sz="2400" dirty="0">
              <a:latin typeface="Century Gothic"/>
              <a:ea typeface="+mn-lt"/>
              <a:cs typeface="+mn-lt"/>
            </a:endParaRPr>
          </a:p>
          <a:p>
            <a:pPr marL="342900" indent="-342900">
              <a:buFont typeface="Wingdings"/>
              <a:buChar char="v"/>
            </a:pPr>
            <a:r>
              <a:rPr lang="en-US" sz="2400" dirty="0">
                <a:latin typeface="Century Gothic"/>
                <a:ea typeface="+mn-lt"/>
                <a:cs typeface="+mn-lt"/>
              </a:rPr>
              <a:t>Fellow-driven Ethics Mondays</a:t>
            </a:r>
            <a:r>
              <a:rPr lang="en-US" sz="2400" dirty="0">
                <a:latin typeface="Arial"/>
                <a:ea typeface="+mn-lt"/>
                <a:cs typeface="+mn-lt"/>
              </a:rPr>
              <a:t> </a:t>
            </a:r>
          </a:p>
          <a:p>
            <a:pPr marL="342900" indent="-342900">
              <a:buFont typeface="Wingdings"/>
              <a:buChar char="v"/>
            </a:pPr>
            <a:endParaRPr lang="en-US" sz="2400" dirty="0">
              <a:latin typeface="Arial"/>
              <a:ea typeface="+mn-lt"/>
              <a:cs typeface="+mn-lt"/>
            </a:endParaRPr>
          </a:p>
          <a:p>
            <a:pPr marL="342900" indent="-342900">
              <a:buFont typeface="Wingdings"/>
              <a:buChar char="v"/>
            </a:pPr>
            <a:r>
              <a:rPr lang="en-US" sz="2400" dirty="0">
                <a:latin typeface="+mj-lt"/>
                <a:ea typeface="+mn-lt"/>
                <a:cs typeface="+mn-lt"/>
              </a:rPr>
              <a:t>Office hours?</a:t>
            </a:r>
            <a:endParaRPr lang="en-US" dirty="0">
              <a:latin typeface="+mj-lt"/>
              <a:ea typeface="+mn-lt"/>
              <a:cs typeface="+mn-lt"/>
            </a:endParaRPr>
          </a:p>
          <a:p>
            <a:endParaRPr lang="en-US" sz="2400" dirty="0">
              <a:cs typeface="Arial"/>
            </a:endParaRPr>
          </a:p>
          <a:p>
            <a:pPr>
              <a:buFont typeface="Wingdings"/>
            </a:pPr>
            <a:endParaRPr lang="en-US" sz="2400" dirty="0">
              <a:latin typeface="Century Gothic"/>
              <a:ea typeface="+mn-lt"/>
              <a:cs typeface="+mn-l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0DA15EC-4039-4BC4-99BA-B16A09CCFF7B}"/>
              </a:ext>
            </a:extLst>
          </p:cNvPr>
          <p:cNvSpPr/>
          <p:nvPr/>
        </p:nvSpPr>
        <p:spPr>
          <a:xfrm>
            <a:off x="11225493" y="6321799"/>
            <a:ext cx="401731" cy="38380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3EFF655-D3CA-4B8D-893C-67678C1E9B6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4</a:t>
            </a:fld>
            <a:endParaRPr lang="en-GB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64F0E0-FB84-4E38-BFBF-623464306E08}"/>
              </a:ext>
            </a:extLst>
          </p:cNvPr>
          <p:cNvCxnSpPr/>
          <p:nvPr/>
        </p:nvCxnSpPr>
        <p:spPr>
          <a:xfrm flipH="1">
            <a:off x="-2" y="6535271"/>
            <a:ext cx="110699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12215E-9540-46D2-BE57-94A2043AAA54}"/>
              </a:ext>
            </a:extLst>
          </p:cNvPr>
          <p:cNvCxnSpPr>
            <a:cxnSpLocks/>
          </p:cNvCxnSpPr>
          <p:nvPr/>
        </p:nvCxnSpPr>
        <p:spPr>
          <a:xfrm>
            <a:off x="11086354" y="6321799"/>
            <a:ext cx="0" cy="38380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546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6E62E09-7004-4A2E-958A-28DD809AB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4776" y="1322996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Orientation to the </a:t>
            </a:r>
            <a:br>
              <a:rPr lang="en-US" sz="6000" dirty="0"/>
            </a:br>
            <a:r>
              <a:rPr lang="en-US" sz="6000" dirty="0">
                <a:solidFill>
                  <a:schemeClr val="tx1"/>
                </a:solidFill>
              </a:rPr>
              <a:t>Center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3CD52CF3-8E03-4004-883E-B9D6E6F0A0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21" r="26944" b="-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96714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504" y="610453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chemeClr val="tx1"/>
                </a:solidFill>
                <a:cs typeface="+mj-cs"/>
              </a:rPr>
              <a:t>Mission</a:t>
            </a:r>
          </a:p>
        </p:txBody>
      </p:sp>
      <p:pic>
        <p:nvPicPr>
          <p:cNvPr id="9" name="Picture Placeholder 8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17FEFAE9-9DFC-42C7-A281-66204149B8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3732" r="31149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62" name="Straight Connector 6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766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13504" y="2720622"/>
            <a:ext cx="6106712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latin typeface="Century Gothic"/>
                <a:cs typeface="+mn-cs"/>
              </a:rPr>
              <a:t>The Edmond J. Safra Center for Ethics seeks to </a:t>
            </a:r>
            <a:r>
              <a:rPr lang="en-US" sz="2000" b="1" dirty="0">
                <a:latin typeface="Century Gothic"/>
                <a:cs typeface="+mn-cs"/>
              </a:rPr>
              <a:t>strengthen</a:t>
            </a:r>
            <a:r>
              <a:rPr lang="en-US" sz="2000" dirty="0">
                <a:latin typeface="Century Gothic"/>
                <a:cs typeface="+mn-cs"/>
              </a:rPr>
              <a:t> teaching and research about pressing ethical issues; to </a:t>
            </a:r>
            <a:r>
              <a:rPr lang="en-US" sz="2000" b="1" dirty="0">
                <a:latin typeface="Century Gothic"/>
                <a:cs typeface="+mn-cs"/>
              </a:rPr>
              <a:t>foster</a:t>
            </a:r>
            <a:r>
              <a:rPr lang="en-US" sz="2000" dirty="0">
                <a:latin typeface="Century Gothic"/>
                <a:cs typeface="+mn-cs"/>
              </a:rPr>
              <a:t> sound norms of ethical reasoning and civic discussion; and to </a:t>
            </a:r>
            <a:r>
              <a:rPr lang="en-US" sz="2000" b="1" dirty="0">
                <a:latin typeface="Century Gothic"/>
                <a:cs typeface="+mn-cs"/>
              </a:rPr>
              <a:t>share</a:t>
            </a:r>
            <a:r>
              <a:rPr lang="en-US" sz="2000" dirty="0">
                <a:latin typeface="Century Gothic"/>
                <a:cs typeface="+mn-cs"/>
              </a:rPr>
              <a:t> the work of our community in the </a:t>
            </a:r>
            <a:r>
              <a:rPr lang="en-US" sz="2000">
                <a:latin typeface="Century Gothic"/>
                <a:cs typeface="+mn-cs"/>
              </a:rPr>
              <a:t>public interest. 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>
                <a:latin typeface="+mj-lt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en-US" sz="2000" dirty="0">
                <a:latin typeface="+mj-lt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://ethics.harvard.edu/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E7BEF1-FB32-471B-B9BF-D446B3FEC2E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995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7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Fellowships Offered 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3468" y="2638044"/>
            <a:ext cx="3363974" cy="34156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90000"/>
              </a:lnSpc>
              <a:buFont typeface="Wingdings" panose="020B0604020202020204" pitchFamily="34" charset="0"/>
              <a:buChar char="v"/>
            </a:pPr>
            <a:r>
              <a:rPr lang="en-US" sz="1700" b="1">
                <a:solidFill>
                  <a:schemeClr val="bg1"/>
                </a:solidFill>
                <a:cs typeface="+mn-cs"/>
              </a:rPr>
              <a:t>Faculty / Fellows-in-Residence</a:t>
            </a:r>
            <a:endParaRPr lang="en-US" dirty="0">
              <a:solidFill>
                <a:schemeClr val="bg1"/>
              </a:solidFill>
              <a:cs typeface="+mn-cs"/>
            </a:endParaRPr>
          </a:p>
          <a:p>
            <a:pPr marL="285750" indent="-285750">
              <a:lnSpc>
                <a:spcPct val="90000"/>
              </a:lnSpc>
              <a:buFont typeface="Wingdings" panose="020B0604020202020204" pitchFamily="34" charset="0"/>
              <a:buChar char="v"/>
            </a:pPr>
            <a:r>
              <a:rPr lang="en-US" sz="1700" b="1">
                <a:solidFill>
                  <a:schemeClr val="bg1"/>
                </a:solidFill>
                <a:cs typeface="+mn-cs"/>
              </a:rPr>
              <a:t>Tel Aviv University Exchange Fellows</a:t>
            </a:r>
            <a:endParaRPr lang="en-US" sz="1700" b="1" dirty="0">
              <a:solidFill>
                <a:schemeClr val="bg1"/>
              </a:solidFill>
              <a:cs typeface="Arial"/>
            </a:endParaRPr>
          </a:p>
          <a:p>
            <a:pPr marL="285750" indent="-285750">
              <a:lnSpc>
                <a:spcPct val="90000"/>
              </a:lnSpc>
              <a:buFont typeface="Wingdings" panose="020B0604020202020204" pitchFamily="34" charset="0"/>
              <a:buChar char="v"/>
            </a:pPr>
            <a:r>
              <a:rPr lang="en-US" sz="1700" b="1">
                <a:solidFill>
                  <a:schemeClr val="bg1"/>
                </a:solidFill>
                <a:cs typeface="+mn-cs"/>
              </a:rPr>
              <a:t>Graduate Fellows</a:t>
            </a:r>
            <a:endParaRPr lang="en-US" sz="1700" b="1" dirty="0">
              <a:solidFill>
                <a:schemeClr val="bg1"/>
              </a:solidFill>
              <a:cs typeface="Arial"/>
            </a:endParaRPr>
          </a:p>
          <a:p>
            <a:pPr marL="285750" indent="-285750">
              <a:lnSpc>
                <a:spcPct val="90000"/>
              </a:lnSpc>
              <a:buFont typeface="Wingdings" panose="020B0604020202020204" pitchFamily="34" charset="0"/>
              <a:buChar char="v"/>
            </a:pPr>
            <a:r>
              <a:rPr lang="en-US" sz="1700" b="1">
                <a:solidFill>
                  <a:schemeClr val="bg1"/>
                </a:solidFill>
                <a:cs typeface="+mn-cs"/>
              </a:rPr>
              <a:t>Ethics Pedagogy Fellows</a:t>
            </a:r>
            <a:endParaRPr lang="en-US" sz="1700" b="1" dirty="0">
              <a:solidFill>
                <a:schemeClr val="bg1"/>
              </a:solidFill>
              <a:cs typeface="Arial"/>
            </a:endParaRPr>
          </a:p>
          <a:p>
            <a:pPr marL="285750" indent="-285750">
              <a:lnSpc>
                <a:spcPct val="90000"/>
              </a:lnSpc>
              <a:buFont typeface="Wingdings" panose="020B0604020202020204" pitchFamily="34" charset="0"/>
              <a:buChar char="v"/>
            </a:pPr>
            <a:r>
              <a:rPr lang="en-US" sz="1700" b="1">
                <a:solidFill>
                  <a:schemeClr val="bg1"/>
                </a:solidFill>
                <a:cs typeface="+mn-cs"/>
              </a:rPr>
              <a:t>Undergraduate Fellows</a:t>
            </a:r>
            <a:endParaRPr lang="en-US" sz="1700" b="1" dirty="0">
              <a:solidFill>
                <a:schemeClr val="bg1"/>
              </a:solidFill>
              <a:cs typeface="Arial"/>
            </a:endParaRPr>
          </a:p>
          <a:p>
            <a:pPr marL="285750" indent="-285750">
              <a:lnSpc>
                <a:spcPct val="90000"/>
              </a:lnSpc>
              <a:buFont typeface="Wingdings" panose="020B0604020202020204" pitchFamily="34" charset="0"/>
              <a:buChar char="v"/>
            </a:pPr>
            <a:r>
              <a:rPr lang="en-US" sz="1700" b="1">
                <a:solidFill>
                  <a:schemeClr val="bg1"/>
                </a:solidFill>
                <a:cs typeface="Arial"/>
              </a:rPr>
              <a:t>Visiting Fellows</a:t>
            </a:r>
            <a:endParaRPr lang="en-US" sz="1700" b="1" dirty="0">
              <a:solidFill>
                <a:schemeClr val="bg1"/>
              </a:solidFill>
              <a:cs typeface="Arial"/>
            </a:endParaRPr>
          </a:p>
          <a:p>
            <a:pPr>
              <a:lnSpc>
                <a:spcPct val="90000"/>
              </a:lnSpc>
            </a:pPr>
            <a:endParaRPr lang="en-US" sz="1700">
              <a:solidFill>
                <a:schemeClr val="bg1"/>
              </a:solidFill>
              <a:cs typeface="+mn-cs"/>
            </a:endParaRPr>
          </a:p>
          <a:p>
            <a:pPr>
              <a:lnSpc>
                <a:spcPct val="90000"/>
              </a:lnSpc>
            </a:pPr>
            <a:endParaRPr lang="en-US" sz="1700">
              <a:solidFill>
                <a:schemeClr val="bg1"/>
              </a:solidFill>
              <a:cs typeface="Arial"/>
            </a:endParaRPr>
          </a:p>
        </p:txBody>
      </p:sp>
      <p:pic>
        <p:nvPicPr>
          <p:cNvPr id="6" name="Picture Placeholder 5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1D287659-9DB1-C84A-9E42-4CCE0445FAA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tretch>
            <a:fillRect/>
          </a:stretch>
        </p:blipFill>
        <p:spPr>
          <a:xfrm>
            <a:off x="5297763" y="1264976"/>
            <a:ext cx="6250768" cy="41671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549DB-4BCB-4DD7-A551-608F100C9CEE}"/>
              </a:ext>
            </a:extLst>
          </p:cNvPr>
          <p:cNvSpPr txBox="1"/>
          <p:nvPr/>
        </p:nvSpPr>
        <p:spPr>
          <a:xfrm>
            <a:off x="5439363" y="5599289"/>
            <a:ext cx="595582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entury Gothic"/>
              </a:rPr>
              <a:t>2019's graduating senior Undergraduate Fellows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CC34F6-42FF-406D-A753-CA13E62E460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630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708" y="636298"/>
            <a:ext cx="5120114" cy="169279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>
                <a:solidFill>
                  <a:schemeClr val="tx1"/>
                </a:solidFill>
                <a:cs typeface="+mj-cs"/>
              </a:rPr>
              <a:t>Naming Convention for Public Use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0239" y="2167887"/>
            <a:ext cx="5792272" cy="42002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500" b="1" dirty="0">
                <a:latin typeface="+mj-lt"/>
                <a:cs typeface="+mn-cs"/>
              </a:rPr>
              <a:t>       </a:t>
            </a:r>
            <a:endParaRPr lang="en-US" sz="2500" b="1" dirty="0">
              <a:latin typeface="+mj-lt"/>
              <a:cs typeface="Arial"/>
            </a:endParaRP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latin typeface="+mj-lt"/>
                <a:cs typeface="Arial"/>
              </a:rPr>
              <a:t> Edmond J. Safra Center 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latin typeface="+mj-lt"/>
                <a:cs typeface="Arial"/>
              </a:rPr>
              <a:t> Center for Ethics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latin typeface="+mj-lt"/>
              </a:rPr>
              <a:t> EJ Safra Center</a:t>
            </a:r>
            <a:endParaRPr lang="en-US" sz="2400" dirty="0">
              <a:latin typeface="+mj-lt"/>
              <a:cs typeface="Arial"/>
            </a:endParaRP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latin typeface="+mj-lt"/>
              </a:rPr>
              <a:t> EJS Center</a:t>
            </a:r>
            <a:endParaRPr lang="en-US" sz="2400" dirty="0">
              <a:latin typeface="+mj-lt"/>
              <a:cs typeface="Arial"/>
            </a:endParaRP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latin typeface="+mj-lt"/>
              </a:rPr>
              <a:t> </a:t>
            </a:r>
            <a:r>
              <a:rPr lang="en-US" sz="2400" dirty="0">
                <a:highlight>
                  <a:srgbClr val="FFFF00"/>
                </a:highlight>
                <a:latin typeface="+mj-lt"/>
              </a:rPr>
              <a:t>NEVER just "Safra Center"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400" dirty="0">
                <a:latin typeface="Century Gothic"/>
              </a:rPr>
              <a:t> </a:t>
            </a:r>
          </a:p>
          <a:p>
            <a:pPr marL="457200" lvl="1" indent="0">
              <a:buNone/>
            </a:pPr>
            <a:r>
              <a:rPr lang="en-US" sz="2400" dirty="0">
                <a:latin typeface="Century Gothic"/>
                <a:cs typeface="Arial"/>
              </a:rPr>
              <a:t>Fine to mention Center affiliation on publications but not required</a:t>
            </a: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9" name="Picture Placeholder 8" descr="A person in a white room&#10;&#10;Description generated with high confidence">
            <a:extLst>
              <a:ext uri="{FF2B5EF4-FFF2-40B4-BE49-F238E27FC236}">
                <a16:creationId xmlns:a16="http://schemas.microsoft.com/office/drawing/2014/main" id="{17FEFAE9-9DFC-42C7-A281-66204149B8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27489" r="1" b="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F2754B-9DAF-4509-AF63-D4E04353326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614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997" y="961936"/>
            <a:ext cx="3686146" cy="17717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  <a:cs typeface="+mj-cs"/>
              </a:rPr>
              <a:t>Finding Information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7FEFAE9-9DFC-42C7-A281-66204149B8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846" r="4157" b="1"/>
          <a:stretch/>
        </p:blipFill>
        <p:spPr>
          <a:xfrm>
            <a:off x="6675272" y="501893"/>
            <a:ext cx="5068728" cy="4104551"/>
          </a:xfrm>
          <a:prstGeom prst="rect">
            <a:avLst/>
          </a:prstGeom>
          <a:effectLst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D08C3C-BC44-49CE-A297-9C5A9DA2DA7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DBB23F-7822-49D1-AE34-F92DA6C756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5972" y="3355693"/>
            <a:ext cx="10002301" cy="4117014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Font typeface="Wingdings,Sans-Serif" panose="020B0604020202020204" pitchFamily="34" charset="0"/>
              <a:buChar char="v"/>
            </a:pPr>
            <a:r>
              <a:rPr lang="en-US" sz="2400">
                <a:latin typeface="Century Gothic"/>
                <a:cs typeface="Arial"/>
              </a:rPr>
              <a:t> Our website: </a:t>
            </a:r>
            <a:r>
              <a:rPr lang="en-US" sz="2400">
                <a:latin typeface="Century Gothic"/>
                <a:cs typeface="Arial"/>
                <a:hlinkClick r:id="rId3"/>
              </a:rPr>
              <a:t>ethics.harvard.edu</a:t>
            </a:r>
            <a:endParaRPr lang="en-US" sz="2400">
              <a:ea typeface="+mn-lt"/>
              <a:cs typeface="Arial"/>
            </a:endParaRPr>
          </a:p>
          <a:p>
            <a:pPr>
              <a:lnSpc>
                <a:spcPct val="100000"/>
              </a:lnSpc>
              <a:spcAft>
                <a:spcPts val="1200"/>
              </a:spcAft>
              <a:buFont typeface="Wingdings,Sans-Serif" panose="020B0604020202020204" pitchFamily="34" charset="0"/>
              <a:buChar char="v"/>
            </a:pPr>
            <a:r>
              <a:rPr lang="en-US" sz="2400" dirty="0">
                <a:latin typeface="Century Gothic"/>
                <a:cs typeface="Arial"/>
              </a:rPr>
              <a:t> Follow Us:</a:t>
            </a:r>
            <a:endParaRPr lang="en-US" sz="2400" dirty="0">
              <a:latin typeface="Century Gothic"/>
              <a:ea typeface="+mn-lt"/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,Sans-Serif" panose="020B0604020202020204" pitchFamily="34" charset="0"/>
              <a:buChar char="v"/>
            </a:pPr>
            <a:r>
              <a:rPr lang="en-US" sz="2400" dirty="0">
                <a:latin typeface="Century Gothic"/>
              </a:rPr>
              <a:t>Twitter: @harvardethics</a:t>
            </a:r>
            <a:endParaRPr lang="en-US" sz="2400" dirty="0">
              <a:latin typeface="Century Gothic"/>
              <a:ea typeface="+mn-lt"/>
              <a:cs typeface="+mn-lt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,Sans-Serif" panose="020B0604020202020204" pitchFamily="34" charset="0"/>
              <a:buChar char="v"/>
            </a:pPr>
            <a:r>
              <a:rPr lang="en-US" sz="2400">
                <a:latin typeface="Century Gothic"/>
              </a:rPr>
              <a:t>Facebook:  @harvardethics</a:t>
            </a:r>
            <a:endParaRPr lang="en-US" sz="2400">
              <a:ea typeface="+mn-lt"/>
              <a:cs typeface="+mn-lt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Aft>
                <a:spcPts val="1200"/>
              </a:spcAft>
              <a:buFont typeface="Wingdings,Sans-Serif" panose="020B0604020202020204" pitchFamily="34" charset="0"/>
              <a:buChar char="v"/>
            </a:pPr>
            <a:r>
              <a:rPr lang="en-US" sz="2400">
                <a:latin typeface="Century Gothic"/>
                <a:cs typeface="Arial"/>
              </a:rPr>
              <a:t> Public Events: </a:t>
            </a:r>
            <a:r>
              <a:rPr lang="en-US" sz="2400">
                <a:latin typeface="Century Gothic"/>
                <a:cs typeface="Arial"/>
                <a:hlinkClick r:id="rId4"/>
              </a:rPr>
              <a:t>https://ethics.harvard.edu/</a:t>
            </a:r>
            <a:r>
              <a:rPr lang="en-US" sz="2400" u="sng">
                <a:solidFill>
                  <a:srgbClr val="0070C0"/>
                </a:solidFill>
                <a:latin typeface="Century Gothic"/>
                <a:cs typeface="Arial"/>
                <a:hlinkClick r:id="rId4"/>
              </a:rPr>
              <a:t>calendar/upcoming</a:t>
            </a:r>
            <a:endParaRPr lang="en-US" sz="2400" u="sng">
              <a:solidFill>
                <a:srgbClr val="0070C0"/>
              </a:solidFill>
              <a:latin typeface="Century Gothic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5835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8">
      <a:dk1>
        <a:srgbClr val="000000"/>
      </a:dk1>
      <a:lt1>
        <a:srgbClr val="FFFFFF"/>
      </a:lt1>
      <a:dk2>
        <a:srgbClr val="44546A"/>
      </a:dk2>
      <a:lt2>
        <a:srgbClr val="D9D9D9"/>
      </a:lt2>
      <a:accent1>
        <a:srgbClr val="FFC000"/>
      </a:accent1>
      <a:accent2>
        <a:srgbClr val="C00000"/>
      </a:accent2>
      <a:accent3>
        <a:srgbClr val="8A0000"/>
      </a:accent3>
      <a:accent4>
        <a:srgbClr val="462340"/>
      </a:accent4>
      <a:accent5>
        <a:srgbClr val="4A7260"/>
      </a:accent5>
      <a:accent6>
        <a:srgbClr val="70AD47"/>
      </a:accent6>
      <a:hlink>
        <a:srgbClr val="0070C0"/>
      </a:hlink>
      <a:folHlink>
        <a:srgbClr val="954F72"/>
      </a:folHlink>
    </a:clrScheme>
    <a:fontScheme name="Custom 38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d_Template_CA - v5" id="{91F2B38C-E08A-46D0-9EA0-C8E2D9504695}" vid="{05019A34-FD6E-4E67-9877-62132367772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ED5B3CC0521645912EA02E28B2137F" ma:contentTypeVersion="13" ma:contentTypeDescription="Create a new document." ma:contentTypeScope="" ma:versionID="159a9fbbcdf2bd6a7b2c7513880743f5">
  <xsd:schema xmlns:xsd="http://www.w3.org/2001/XMLSchema" xmlns:xs="http://www.w3.org/2001/XMLSchema" xmlns:p="http://schemas.microsoft.com/office/2006/metadata/properties" xmlns:ns2="09de4a7e-ead8-40c0-bea4-dc1c52509e03" xmlns:ns3="ea469f49-3a12-451f-8215-fd1e7e905905" targetNamespace="http://schemas.microsoft.com/office/2006/metadata/properties" ma:root="true" ma:fieldsID="87e1eca0ed2f4702fddf9f0987e00525" ns2:_="" ns3:_="">
    <xsd:import namespace="09de4a7e-ead8-40c0-bea4-dc1c52509e03"/>
    <xsd:import namespace="ea469f49-3a12-451f-8215-fd1e7e9059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de4a7e-ead8-40c0-bea4-dc1c52509e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ate" ma:index="20" nillable="true" ma:displayName="Date" ma:format="DateOnly" ma:internalName="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469f49-3a12-451f-8215-fd1e7e90590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 xmlns="09de4a7e-ead8-40c0-bea4-dc1c52509e03" xsi:nil="true"/>
  </documentManagement>
</p:properties>
</file>

<file path=customXml/itemProps1.xml><?xml version="1.0" encoding="utf-8"?>
<ds:datastoreItem xmlns:ds="http://schemas.openxmlformats.org/officeDocument/2006/customXml" ds:itemID="{946228D5-9BE7-4F82-AB6E-A758A04F31F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D1C956A-F29F-44BD-A8C8-0D6BD2CC38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de4a7e-ead8-40c0-bea4-dc1c52509e03"/>
    <ds:schemaRef ds:uri="ea469f49-3a12-451f-8215-fd1e7e9059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B163F52-96AE-4DAB-9EEA-C8B1B9049CF4}">
  <ds:schemaRefs>
    <ds:schemaRef ds:uri="http://schemas.openxmlformats.org/package/2006/metadata/core-properties"/>
    <ds:schemaRef ds:uri="09de4a7e-ead8-40c0-bea4-dc1c52509e03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ea469f49-3a12-451f-8215-fd1e7e905905"/>
    <ds:schemaRef ds:uri="http://www.w3.org/XML/1998/namespace"/>
    <ds:schemaRef ds:uri="http://purl.org/dc/dcmitype/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1200</Words>
  <Application>Microsoft Office PowerPoint</Application>
  <PresentationFormat>Widescreen</PresentationFormat>
  <Paragraphs>168</Paragraphs>
  <Slides>32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Information  for Fellows </vt:lpstr>
      <vt:lpstr>Contents</vt:lpstr>
      <vt:lpstr>Connecting with Each Other   </vt:lpstr>
      <vt:lpstr>PowerPoint Presentation</vt:lpstr>
      <vt:lpstr>Orientation to the  Center</vt:lpstr>
      <vt:lpstr>Mission</vt:lpstr>
      <vt:lpstr>Fellowships Offered </vt:lpstr>
      <vt:lpstr>Naming Convention for Public Use</vt:lpstr>
      <vt:lpstr>Finding Information</vt:lpstr>
      <vt:lpstr>PowerPoint Presentation</vt:lpstr>
      <vt:lpstr>  Upcoming Center-Sponsored Public Events </vt:lpstr>
      <vt:lpstr>Sharing Your Accomplishments: We Want to Know! </vt:lpstr>
      <vt:lpstr>Making the Most of Your Fellowship Year</vt:lpstr>
      <vt:lpstr>PowerPoint Presentation</vt:lpstr>
      <vt:lpstr>PowerPoint Presentation</vt:lpstr>
      <vt:lpstr>Research Funds  and Financial Matters</vt:lpstr>
      <vt:lpstr>PowerPoint Presentation</vt:lpstr>
      <vt:lpstr>PowerPoint Presentation</vt:lpstr>
      <vt:lpstr>Directing Your Questions</vt:lpstr>
      <vt:lpstr>PowerPoint Presentation</vt:lpstr>
      <vt:lpstr>PowerPoint Presentation</vt:lpstr>
      <vt:lpstr>Harvard Resources</vt:lpstr>
      <vt:lpstr>PowerPoint Presentation</vt:lpstr>
      <vt:lpstr>PowerPoint Presentation</vt:lpstr>
      <vt:lpstr>Tech Support</vt:lpstr>
      <vt:lpstr>Coronavirus Information</vt:lpstr>
      <vt:lpstr>Tech Resources</vt:lpstr>
      <vt:lpstr>Find Out About  Upcoming Events </vt:lpstr>
      <vt:lpstr>Perks</vt:lpstr>
      <vt:lpstr>Library Orientation: Friday 9/4 at noon  (via Zoom) Library services and tools info here Widener Virtual Tour available here</vt:lpstr>
      <vt:lpstr>Questions?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 for Fellows </dc:title>
  <dc:creator/>
  <cp:lastModifiedBy/>
  <cp:revision>250</cp:revision>
  <dcterms:created xsi:type="dcterms:W3CDTF">2020-09-02T17:47:25Z</dcterms:created>
  <dcterms:modified xsi:type="dcterms:W3CDTF">2020-09-03T16:13:23Z</dcterms:modified>
</cp:coreProperties>
</file>