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70" r:id="rId5"/>
    <p:sldId id="260" r:id="rId6"/>
    <p:sldId id="262" r:id="rId7"/>
    <p:sldId id="318" r:id="rId8"/>
    <p:sldId id="278" r:id="rId9"/>
    <p:sldId id="306" r:id="rId10"/>
    <p:sldId id="300" r:id="rId11"/>
    <p:sldId id="309" r:id="rId12"/>
    <p:sldId id="265" r:id="rId13"/>
    <p:sldId id="316" r:id="rId14"/>
    <p:sldId id="322" r:id="rId15"/>
    <p:sldId id="290" r:id="rId16"/>
    <p:sldId id="307" r:id="rId17"/>
    <p:sldId id="293" r:id="rId18"/>
    <p:sldId id="282" r:id="rId19"/>
    <p:sldId id="268" r:id="rId20"/>
    <p:sldId id="272" r:id="rId21"/>
    <p:sldId id="314" r:id="rId22"/>
    <p:sldId id="283" r:id="rId23"/>
    <p:sldId id="315" r:id="rId24"/>
    <p:sldId id="319" r:id="rId25"/>
    <p:sldId id="328" r:id="rId26"/>
    <p:sldId id="325" r:id="rId27"/>
    <p:sldId id="326" r:id="rId28"/>
    <p:sldId id="327" r:id="rId29"/>
    <p:sldId id="329" r:id="rId30"/>
    <p:sldId id="321" r:id="rId31"/>
    <p:sldId id="311" r:id="rId32"/>
    <p:sldId id="308" r:id="rId33"/>
    <p:sldId id="285" r:id="rId34"/>
    <p:sldId id="324" r:id="rId35"/>
    <p:sldId id="26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2F2F2"/>
    <a:srgbClr val="462340"/>
    <a:srgbClr val="4B374B"/>
    <a:srgbClr val="4A726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6E1380-584A-77B8-F0AD-7B74AF475D56}" v="436" dt="2020-09-02T13:35:16.911"/>
    <p1510:client id="{4ECB75C5-6FFC-164F-F938-2E84D67C26BE}" v="948" dt="2020-09-03T15:21:10.354"/>
    <p1510:client id="{7A5A34E8-C89C-40C7-8E63-80EB7F32BF12}" v="66" dt="2020-09-02T17:47:35.001"/>
    <p1510:client id="{952CAD74-50C9-1054-2AF2-FE60820D0FC2}" v="198" dt="2020-09-03T15:46:29.981"/>
    <p1510:client id="{E1E78483-F44C-FE94-085D-B24A74181A15}" v="8" dt="2020-09-02T18:00:34.602"/>
    <p1510:client id="{E70D0629-B404-E149-D5CE-4E531F29FD19}" v="39" dt="2020-09-03T13:40:13.117"/>
    <p1510:client id="{F05E8572-E37B-6653-4D48-F8274BFB684A}" v="12" dt="2020-09-02T13:43:55.290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DC5B6-9F8D-40FB-ACCA-38E9DA08FF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80C5B4-4B8A-4F5D-8D0C-EF16E13145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rgbClr val="010000"/>
              </a:solidFill>
              <a:latin typeface="Century Gothic"/>
            </a:rPr>
            <a:t>Primary</a:t>
          </a:r>
          <a:r>
            <a:rPr lang="en-US" b="0" i="0" u="none" strike="noStrike" cap="none" baseline="0" noProof="0">
              <a:solidFill>
                <a:srgbClr val="010000"/>
              </a:solidFill>
              <a:latin typeface="Century Gothic"/>
            </a:rPr>
            <a:t> obligation:</a:t>
          </a:r>
          <a:r>
            <a:rPr lang="en-US" b="0" i="0" u="none" strike="noStrike" cap="none" baseline="0" noProof="0">
              <a:latin typeface="Century Gothic"/>
            </a:rPr>
            <a:t> your own research and writing</a:t>
          </a:r>
          <a:endParaRPr lang="en-US" dirty="0"/>
        </a:p>
      </dgm:t>
    </dgm:pt>
    <dgm:pt modelId="{EDCAC620-ECB3-49E5-A580-4D3F6648264D}" type="parTrans" cxnId="{2D5D8909-29B6-451D-8DD7-914087E45188}">
      <dgm:prSet/>
      <dgm:spPr/>
      <dgm:t>
        <a:bodyPr/>
        <a:lstStyle/>
        <a:p>
          <a:endParaRPr lang="en-US"/>
        </a:p>
      </dgm:t>
    </dgm:pt>
    <dgm:pt modelId="{1785F3A6-32FD-4B64-8634-A707E2009110}" type="sibTrans" cxnId="{2D5D8909-29B6-451D-8DD7-914087E45188}">
      <dgm:prSet/>
      <dgm:spPr/>
      <dgm:t>
        <a:bodyPr/>
        <a:lstStyle/>
        <a:p>
          <a:endParaRPr lang="en-US"/>
        </a:p>
      </dgm:t>
    </dgm:pt>
    <dgm:pt modelId="{FC2B6BB8-ED97-4810-8485-5E7F62FEBB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entury Gothic"/>
            </a:rPr>
            <a:t>Other obligations: seminars, lectures, dinners (if possible)</a:t>
          </a:r>
          <a:endParaRPr lang="en-US" dirty="0"/>
        </a:p>
      </dgm:t>
    </dgm:pt>
    <dgm:pt modelId="{27EF95E3-4073-467F-A3BA-64DACE47F399}" type="parTrans" cxnId="{08745CE0-DA04-410F-A1F9-BF8675FEFF66}">
      <dgm:prSet/>
      <dgm:spPr/>
      <dgm:t>
        <a:bodyPr/>
        <a:lstStyle/>
        <a:p>
          <a:endParaRPr lang="en-US"/>
        </a:p>
      </dgm:t>
    </dgm:pt>
    <dgm:pt modelId="{4BB338AA-F72B-42FD-A2DE-4CF9789B293D}" type="sibTrans" cxnId="{08745CE0-DA04-410F-A1F9-BF8675FEFF66}">
      <dgm:prSet/>
      <dgm:spPr/>
      <dgm:t>
        <a:bodyPr/>
        <a:lstStyle/>
        <a:p>
          <a:endParaRPr lang="en-US"/>
        </a:p>
      </dgm:t>
    </dgm:pt>
    <dgm:pt modelId="{6DD4356B-9320-4CC2-AFCA-B5636D52D3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latin typeface="Century Gothic"/>
            </a:rPr>
            <a:t>Most valuable opportunity: conversations and connections with others</a:t>
          </a:r>
          <a:endParaRPr lang="en-US" dirty="0"/>
        </a:p>
      </dgm:t>
    </dgm:pt>
    <dgm:pt modelId="{987E3784-CF90-476E-A999-4917AC8498D7}" type="parTrans" cxnId="{383D526F-61F3-49A4-A3AE-BF7BC622F918}">
      <dgm:prSet/>
      <dgm:spPr/>
    </dgm:pt>
    <dgm:pt modelId="{BDAE6B9F-5B4D-47BC-A63A-97273B35F164}" type="sibTrans" cxnId="{383D526F-61F3-49A4-A3AE-BF7BC622F918}">
      <dgm:prSet/>
      <dgm:spPr/>
      <dgm:t>
        <a:bodyPr/>
        <a:lstStyle/>
        <a:p>
          <a:endParaRPr lang="en-US"/>
        </a:p>
      </dgm:t>
    </dgm:pt>
    <dgm:pt modelId="{53A198FA-7C0A-4B96-85F7-54AF1CDCDE7C}" type="pres">
      <dgm:prSet presAssocID="{887DC5B6-9F8D-40FB-ACCA-38E9DA08FFD2}" presName="root" presStyleCnt="0">
        <dgm:presLayoutVars>
          <dgm:dir/>
          <dgm:resizeHandles val="exact"/>
        </dgm:presLayoutVars>
      </dgm:prSet>
      <dgm:spPr/>
    </dgm:pt>
    <dgm:pt modelId="{E7038C77-F866-41A6-8D80-0C641C5A942F}" type="pres">
      <dgm:prSet presAssocID="{EB80C5B4-4B8A-4F5D-8D0C-EF16E131452F}" presName="compNode" presStyleCnt="0"/>
      <dgm:spPr/>
    </dgm:pt>
    <dgm:pt modelId="{CE2AB725-00A7-47AB-9F41-9247EC4097E0}" type="pres">
      <dgm:prSet presAssocID="{EB80C5B4-4B8A-4F5D-8D0C-EF16E131452F}" presName="bgRect" presStyleLbl="bgShp" presStyleIdx="0" presStyleCnt="3"/>
      <dgm:spPr/>
    </dgm:pt>
    <dgm:pt modelId="{FF0060F2-F394-4FF6-B79C-0672C23EC623}" type="pres">
      <dgm:prSet presAssocID="{EB80C5B4-4B8A-4F5D-8D0C-EF16E13145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B1587E6-B95C-4AD7-A8A2-C997517DA454}" type="pres">
      <dgm:prSet presAssocID="{EB80C5B4-4B8A-4F5D-8D0C-EF16E131452F}" presName="spaceRect" presStyleCnt="0"/>
      <dgm:spPr/>
    </dgm:pt>
    <dgm:pt modelId="{39174FAB-81FB-46AE-A2C6-BCDCD9E3A6DC}" type="pres">
      <dgm:prSet presAssocID="{EB80C5B4-4B8A-4F5D-8D0C-EF16E131452F}" presName="parTx" presStyleLbl="revTx" presStyleIdx="0" presStyleCnt="3">
        <dgm:presLayoutVars>
          <dgm:chMax val="0"/>
          <dgm:chPref val="0"/>
        </dgm:presLayoutVars>
      </dgm:prSet>
      <dgm:spPr/>
    </dgm:pt>
    <dgm:pt modelId="{98871963-7201-45C8-AAAD-587797ADE139}" type="pres">
      <dgm:prSet presAssocID="{1785F3A6-32FD-4B64-8634-A707E2009110}" presName="sibTrans" presStyleCnt="0"/>
      <dgm:spPr/>
    </dgm:pt>
    <dgm:pt modelId="{2CF8ABD1-C2D5-4C1C-8F6F-0D717408673B}" type="pres">
      <dgm:prSet presAssocID="{FC2B6BB8-ED97-4810-8485-5E7F62FEBBF0}" presName="compNode" presStyleCnt="0"/>
      <dgm:spPr/>
    </dgm:pt>
    <dgm:pt modelId="{C14D47A7-2D0F-4C92-9E1D-AA2BBCBC5FCD}" type="pres">
      <dgm:prSet presAssocID="{FC2B6BB8-ED97-4810-8485-5E7F62FEBBF0}" presName="bgRect" presStyleLbl="bgShp" presStyleIdx="1" presStyleCnt="3"/>
      <dgm:spPr/>
    </dgm:pt>
    <dgm:pt modelId="{07FCE32B-F618-415F-8314-8488C89BC833}" type="pres">
      <dgm:prSet presAssocID="{FC2B6BB8-ED97-4810-8485-5E7F62FEB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DCA503B2-98E9-4B9C-845F-71FDE1492DDA}" type="pres">
      <dgm:prSet presAssocID="{FC2B6BB8-ED97-4810-8485-5E7F62FEBBF0}" presName="spaceRect" presStyleCnt="0"/>
      <dgm:spPr/>
    </dgm:pt>
    <dgm:pt modelId="{0E628D19-6FFB-4779-A73C-E792ADCD0FD1}" type="pres">
      <dgm:prSet presAssocID="{FC2B6BB8-ED97-4810-8485-5E7F62FEBBF0}" presName="parTx" presStyleLbl="revTx" presStyleIdx="1" presStyleCnt="3">
        <dgm:presLayoutVars>
          <dgm:chMax val="0"/>
          <dgm:chPref val="0"/>
        </dgm:presLayoutVars>
      </dgm:prSet>
      <dgm:spPr/>
    </dgm:pt>
    <dgm:pt modelId="{AE56CBC5-4D0A-4106-AAB2-AA7DF2075187}" type="pres">
      <dgm:prSet presAssocID="{4BB338AA-F72B-42FD-A2DE-4CF9789B293D}" presName="sibTrans" presStyleCnt="0"/>
      <dgm:spPr/>
    </dgm:pt>
    <dgm:pt modelId="{98FA70B8-BE51-4D17-B048-12B559A54835}" type="pres">
      <dgm:prSet presAssocID="{6DD4356B-9320-4CC2-AFCA-B5636D52D3BB}" presName="compNode" presStyleCnt="0"/>
      <dgm:spPr/>
    </dgm:pt>
    <dgm:pt modelId="{58634731-9FE8-4E50-B188-D005FAA433B1}" type="pres">
      <dgm:prSet presAssocID="{6DD4356B-9320-4CC2-AFCA-B5636D52D3BB}" presName="bgRect" presStyleLbl="bgShp" presStyleIdx="2" presStyleCnt="3"/>
      <dgm:spPr/>
    </dgm:pt>
    <dgm:pt modelId="{F726D937-EC2F-4A11-B1ED-55E594148DCE}" type="pres">
      <dgm:prSet presAssocID="{6DD4356B-9320-4CC2-AFCA-B5636D52D3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E6FFE72-7C54-4AD6-A1AB-B22953A61BEC}" type="pres">
      <dgm:prSet presAssocID="{6DD4356B-9320-4CC2-AFCA-B5636D52D3BB}" presName="spaceRect" presStyleCnt="0"/>
      <dgm:spPr/>
    </dgm:pt>
    <dgm:pt modelId="{65D75DA0-89C3-4F1B-9E8E-648C52D58C6A}" type="pres">
      <dgm:prSet presAssocID="{6DD4356B-9320-4CC2-AFCA-B5636D52D3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D5D8909-29B6-451D-8DD7-914087E45188}" srcId="{887DC5B6-9F8D-40FB-ACCA-38E9DA08FFD2}" destId="{EB80C5B4-4B8A-4F5D-8D0C-EF16E131452F}" srcOrd="0" destOrd="0" parTransId="{EDCAC620-ECB3-49E5-A580-4D3F6648264D}" sibTransId="{1785F3A6-32FD-4B64-8634-A707E2009110}"/>
    <dgm:cxn modelId="{E3675F5B-4E90-458A-BF79-E37DBA09EF2D}" type="presOf" srcId="{6DD4356B-9320-4CC2-AFCA-B5636D52D3BB}" destId="{65D75DA0-89C3-4F1B-9E8E-648C52D58C6A}" srcOrd="0" destOrd="0" presId="urn:microsoft.com/office/officeart/2018/2/layout/IconVerticalSolidList"/>
    <dgm:cxn modelId="{FC126D68-F2E2-4F8C-A05C-63C9A1239969}" type="presOf" srcId="{FC2B6BB8-ED97-4810-8485-5E7F62FEBBF0}" destId="{0E628D19-6FFB-4779-A73C-E792ADCD0FD1}" srcOrd="0" destOrd="0" presId="urn:microsoft.com/office/officeart/2018/2/layout/IconVerticalSolidList"/>
    <dgm:cxn modelId="{3C0BE56D-675E-4A67-AF41-B044E56D0226}" type="presOf" srcId="{887DC5B6-9F8D-40FB-ACCA-38E9DA08FFD2}" destId="{53A198FA-7C0A-4B96-85F7-54AF1CDCDE7C}" srcOrd="0" destOrd="0" presId="urn:microsoft.com/office/officeart/2018/2/layout/IconVerticalSolidList"/>
    <dgm:cxn modelId="{383D526F-61F3-49A4-A3AE-BF7BC622F918}" srcId="{887DC5B6-9F8D-40FB-ACCA-38E9DA08FFD2}" destId="{6DD4356B-9320-4CC2-AFCA-B5636D52D3BB}" srcOrd="2" destOrd="0" parTransId="{987E3784-CF90-476E-A999-4917AC8498D7}" sibTransId="{BDAE6B9F-5B4D-47BC-A63A-97273B35F164}"/>
    <dgm:cxn modelId="{1B529478-1884-4C2A-85A9-4B60772F7D8F}" type="presOf" srcId="{EB80C5B4-4B8A-4F5D-8D0C-EF16E131452F}" destId="{39174FAB-81FB-46AE-A2C6-BCDCD9E3A6DC}" srcOrd="0" destOrd="0" presId="urn:microsoft.com/office/officeart/2018/2/layout/IconVerticalSolidList"/>
    <dgm:cxn modelId="{08745CE0-DA04-410F-A1F9-BF8675FEFF66}" srcId="{887DC5B6-9F8D-40FB-ACCA-38E9DA08FFD2}" destId="{FC2B6BB8-ED97-4810-8485-5E7F62FEBBF0}" srcOrd="1" destOrd="0" parTransId="{27EF95E3-4073-467F-A3BA-64DACE47F399}" sibTransId="{4BB338AA-F72B-42FD-A2DE-4CF9789B293D}"/>
    <dgm:cxn modelId="{0F424E02-5CF4-454C-89B7-BE030CF7AB42}" type="presParOf" srcId="{53A198FA-7C0A-4B96-85F7-54AF1CDCDE7C}" destId="{E7038C77-F866-41A6-8D80-0C641C5A942F}" srcOrd="0" destOrd="0" presId="urn:microsoft.com/office/officeart/2018/2/layout/IconVerticalSolidList"/>
    <dgm:cxn modelId="{EEEFB268-C65E-4E88-9FA5-C95F77DB28D5}" type="presParOf" srcId="{E7038C77-F866-41A6-8D80-0C641C5A942F}" destId="{CE2AB725-00A7-47AB-9F41-9247EC4097E0}" srcOrd="0" destOrd="0" presId="urn:microsoft.com/office/officeart/2018/2/layout/IconVerticalSolidList"/>
    <dgm:cxn modelId="{AEB456B3-B625-4E14-801C-C8ACF469DF79}" type="presParOf" srcId="{E7038C77-F866-41A6-8D80-0C641C5A942F}" destId="{FF0060F2-F394-4FF6-B79C-0672C23EC623}" srcOrd="1" destOrd="0" presId="urn:microsoft.com/office/officeart/2018/2/layout/IconVerticalSolidList"/>
    <dgm:cxn modelId="{16E83984-80D4-4188-85DD-BC2BD0AD7B3F}" type="presParOf" srcId="{E7038C77-F866-41A6-8D80-0C641C5A942F}" destId="{7B1587E6-B95C-4AD7-A8A2-C997517DA454}" srcOrd="2" destOrd="0" presId="urn:microsoft.com/office/officeart/2018/2/layout/IconVerticalSolidList"/>
    <dgm:cxn modelId="{C4EA31FA-6C3F-4C30-876F-50397049395F}" type="presParOf" srcId="{E7038C77-F866-41A6-8D80-0C641C5A942F}" destId="{39174FAB-81FB-46AE-A2C6-BCDCD9E3A6DC}" srcOrd="3" destOrd="0" presId="urn:microsoft.com/office/officeart/2018/2/layout/IconVerticalSolidList"/>
    <dgm:cxn modelId="{C2050F68-795A-4E7B-BE75-86ED324D39AE}" type="presParOf" srcId="{53A198FA-7C0A-4B96-85F7-54AF1CDCDE7C}" destId="{98871963-7201-45C8-AAAD-587797ADE139}" srcOrd="1" destOrd="0" presId="urn:microsoft.com/office/officeart/2018/2/layout/IconVerticalSolidList"/>
    <dgm:cxn modelId="{BA740216-845C-48A3-BEE8-AEF5625B7033}" type="presParOf" srcId="{53A198FA-7C0A-4B96-85F7-54AF1CDCDE7C}" destId="{2CF8ABD1-C2D5-4C1C-8F6F-0D717408673B}" srcOrd="2" destOrd="0" presId="urn:microsoft.com/office/officeart/2018/2/layout/IconVerticalSolidList"/>
    <dgm:cxn modelId="{B1C1FA46-40FC-4171-A2CD-01B93ED6F371}" type="presParOf" srcId="{2CF8ABD1-C2D5-4C1C-8F6F-0D717408673B}" destId="{C14D47A7-2D0F-4C92-9E1D-AA2BBCBC5FCD}" srcOrd="0" destOrd="0" presId="urn:microsoft.com/office/officeart/2018/2/layout/IconVerticalSolidList"/>
    <dgm:cxn modelId="{AE0FB55C-8461-4679-83A4-9E7B78EB0610}" type="presParOf" srcId="{2CF8ABD1-C2D5-4C1C-8F6F-0D717408673B}" destId="{07FCE32B-F618-415F-8314-8488C89BC833}" srcOrd="1" destOrd="0" presId="urn:microsoft.com/office/officeart/2018/2/layout/IconVerticalSolidList"/>
    <dgm:cxn modelId="{E67F0DF1-0A32-40A5-8236-04700D6ACF60}" type="presParOf" srcId="{2CF8ABD1-C2D5-4C1C-8F6F-0D717408673B}" destId="{DCA503B2-98E9-4B9C-845F-71FDE1492DDA}" srcOrd="2" destOrd="0" presId="urn:microsoft.com/office/officeart/2018/2/layout/IconVerticalSolidList"/>
    <dgm:cxn modelId="{74ED0749-9734-49F6-8E53-72E993719174}" type="presParOf" srcId="{2CF8ABD1-C2D5-4C1C-8F6F-0D717408673B}" destId="{0E628D19-6FFB-4779-A73C-E792ADCD0FD1}" srcOrd="3" destOrd="0" presId="urn:microsoft.com/office/officeart/2018/2/layout/IconVerticalSolidList"/>
    <dgm:cxn modelId="{A1F9699E-B01E-4ADB-A61F-E95D1E2CFEFE}" type="presParOf" srcId="{53A198FA-7C0A-4B96-85F7-54AF1CDCDE7C}" destId="{AE56CBC5-4D0A-4106-AAB2-AA7DF2075187}" srcOrd="3" destOrd="0" presId="urn:microsoft.com/office/officeart/2018/2/layout/IconVerticalSolidList"/>
    <dgm:cxn modelId="{3DD2E364-E07C-409D-89C6-C1033793B830}" type="presParOf" srcId="{53A198FA-7C0A-4B96-85F7-54AF1CDCDE7C}" destId="{98FA70B8-BE51-4D17-B048-12B559A54835}" srcOrd="4" destOrd="0" presId="urn:microsoft.com/office/officeart/2018/2/layout/IconVerticalSolidList"/>
    <dgm:cxn modelId="{DACBE962-0FB4-4300-80BE-83EEE78975BC}" type="presParOf" srcId="{98FA70B8-BE51-4D17-B048-12B559A54835}" destId="{58634731-9FE8-4E50-B188-D005FAA433B1}" srcOrd="0" destOrd="0" presId="urn:microsoft.com/office/officeart/2018/2/layout/IconVerticalSolidList"/>
    <dgm:cxn modelId="{57A3029A-0225-425F-943C-8292FF5994C7}" type="presParOf" srcId="{98FA70B8-BE51-4D17-B048-12B559A54835}" destId="{F726D937-EC2F-4A11-B1ED-55E594148DCE}" srcOrd="1" destOrd="0" presId="urn:microsoft.com/office/officeart/2018/2/layout/IconVerticalSolidList"/>
    <dgm:cxn modelId="{906F9E04-DC4F-40C3-805A-8377F4B86253}" type="presParOf" srcId="{98FA70B8-BE51-4D17-B048-12B559A54835}" destId="{1E6FFE72-7C54-4AD6-A1AB-B22953A61BEC}" srcOrd="2" destOrd="0" presId="urn:microsoft.com/office/officeart/2018/2/layout/IconVerticalSolidList"/>
    <dgm:cxn modelId="{76593B2D-EAFB-4919-B61E-C4A9BBC81B7D}" type="presParOf" srcId="{98FA70B8-BE51-4D17-B048-12B559A54835}" destId="{65D75DA0-89C3-4F1B-9E8E-648C52D58C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AB725-00A7-47AB-9F41-9247EC4097E0}">
      <dsp:nvSpPr>
        <dsp:cNvPr id="0" name=""/>
        <dsp:cNvSpPr/>
      </dsp:nvSpPr>
      <dsp:spPr>
        <a:xfrm>
          <a:off x="0" y="710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060F2-F394-4FF6-B79C-0672C23EC623}">
      <dsp:nvSpPr>
        <dsp:cNvPr id="0" name=""/>
        <dsp:cNvSpPr/>
      </dsp:nvSpPr>
      <dsp:spPr>
        <a:xfrm>
          <a:off x="502854" y="374734"/>
          <a:ext cx="914281" cy="914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174FAB-81FB-46AE-A2C6-BCDCD9E3A6DC}">
      <dsp:nvSpPr>
        <dsp:cNvPr id="0" name=""/>
        <dsp:cNvSpPr/>
      </dsp:nvSpPr>
      <dsp:spPr>
        <a:xfrm>
          <a:off x="1919990" y="710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010000"/>
              </a:solidFill>
              <a:latin typeface="Century Gothic"/>
            </a:rPr>
            <a:t>Primary</a:t>
          </a:r>
          <a:r>
            <a:rPr lang="en-US" sz="2400" b="0" i="0" u="none" strike="noStrike" kern="1200" cap="none" baseline="0" noProof="0">
              <a:solidFill>
                <a:srgbClr val="010000"/>
              </a:solidFill>
              <a:latin typeface="Century Gothic"/>
            </a:rPr>
            <a:t> obligation:</a:t>
          </a:r>
          <a:r>
            <a:rPr lang="en-US" sz="2400" b="0" i="0" u="none" strike="noStrike" kern="1200" cap="none" baseline="0" noProof="0">
              <a:latin typeface="Century Gothic"/>
            </a:rPr>
            <a:t> your own research and writing</a:t>
          </a:r>
          <a:endParaRPr lang="en-US" sz="2400" kern="1200" dirty="0"/>
        </a:p>
      </dsp:txBody>
      <dsp:txXfrm>
        <a:off x="1919990" y="710"/>
        <a:ext cx="4546576" cy="1662329"/>
      </dsp:txXfrm>
    </dsp:sp>
    <dsp:sp modelId="{C14D47A7-2D0F-4C92-9E1D-AA2BBCBC5FCD}">
      <dsp:nvSpPr>
        <dsp:cNvPr id="0" name=""/>
        <dsp:cNvSpPr/>
      </dsp:nvSpPr>
      <dsp:spPr>
        <a:xfrm>
          <a:off x="0" y="2078622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CE32B-F618-415F-8314-8488C89BC833}">
      <dsp:nvSpPr>
        <dsp:cNvPr id="0" name=""/>
        <dsp:cNvSpPr/>
      </dsp:nvSpPr>
      <dsp:spPr>
        <a:xfrm>
          <a:off x="502854" y="2452646"/>
          <a:ext cx="914281" cy="914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28D19-6FFB-4779-A73C-E792ADCD0FD1}">
      <dsp:nvSpPr>
        <dsp:cNvPr id="0" name=""/>
        <dsp:cNvSpPr/>
      </dsp:nvSpPr>
      <dsp:spPr>
        <a:xfrm>
          <a:off x="1919990" y="2078622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entury Gothic"/>
            </a:rPr>
            <a:t>Other obligations: seminars, lectures, dinners (if possible)</a:t>
          </a:r>
          <a:endParaRPr lang="en-US" sz="2400" kern="1200" dirty="0"/>
        </a:p>
      </dsp:txBody>
      <dsp:txXfrm>
        <a:off x="1919990" y="2078622"/>
        <a:ext cx="4546576" cy="1662329"/>
      </dsp:txXfrm>
    </dsp:sp>
    <dsp:sp modelId="{58634731-9FE8-4E50-B188-D005FAA433B1}">
      <dsp:nvSpPr>
        <dsp:cNvPr id="0" name=""/>
        <dsp:cNvSpPr/>
      </dsp:nvSpPr>
      <dsp:spPr>
        <a:xfrm>
          <a:off x="0" y="4156534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6D937-EC2F-4A11-B1ED-55E594148DCE}">
      <dsp:nvSpPr>
        <dsp:cNvPr id="0" name=""/>
        <dsp:cNvSpPr/>
      </dsp:nvSpPr>
      <dsp:spPr>
        <a:xfrm>
          <a:off x="502854" y="4530559"/>
          <a:ext cx="914281" cy="914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DA0-89C3-4F1B-9E8E-648C52D58C6A}">
      <dsp:nvSpPr>
        <dsp:cNvPr id="0" name=""/>
        <dsp:cNvSpPr/>
      </dsp:nvSpPr>
      <dsp:spPr>
        <a:xfrm>
          <a:off x="1919990" y="4156534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Century Gothic"/>
            </a:rPr>
            <a:t>Most valuable opportunity: conversations and connections with others</a:t>
          </a:r>
          <a:endParaRPr lang="en-US" sz="2400" kern="1200" dirty="0"/>
        </a:p>
      </dsp:txBody>
      <dsp:txXfrm>
        <a:off x="1919990" y="4156534"/>
        <a:ext cx="4546576" cy="1662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1F9995-ABA5-4B84-A110-13D73B936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FC55C-A306-4A55-B35A-6BA5203CC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B64A6-5383-4553-9650-AE943B3D4590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C51AC-ACC0-4B35-8350-D8EA48E4E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F829-76AE-4D6B-A09B-E771F87F6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B224-3C4D-493C-AEF6-51FAC3CC7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197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E0DF2-F06A-4107-A20D-CF99C15F57D9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09F48-E3F7-4432-94C0-BC9DA42EAC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06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4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81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813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1140" y="5795479"/>
            <a:ext cx="2915816" cy="258532"/>
          </a:xfrm>
        </p:spPr>
        <p:txBody>
          <a:bodyPr vert="horz" wrap="square" lIns="91440" tIns="45720" rIns="91440" bIns="45720" rtlCol="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228600" lvl="0" indent="-228600" algn="ctr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013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ag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4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BE8C2-A941-4BA0-AB92-8B9DAEA8D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473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D117CE-38D2-4C42-9DB4-4A2E280B0DDF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537828-887B-41E4-BAE4-D56B689E999B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3">
            <a:extLst>
              <a:ext uri="{FF2B5EF4-FFF2-40B4-BE49-F238E27FC236}">
                <a16:creationId xmlns:a16="http://schemas.microsoft.com/office/drawing/2014/main" id="{C30B13EC-FDE4-4948-916D-4C19A15AA25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DCB14C0-E2E4-43A3-BF4F-3245EC9D047E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10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F7B2FA-9CC6-4114-86A4-1AFC7AB8DC4E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CEB9D3-1AE0-4506-94BF-5A0560B20E83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C22B8D4B-39B9-4EAD-AE41-4C1E961EAF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EF5E30-7D94-4346-8B55-79B1AFC23045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1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Curv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5F57C8-1811-4EED-A1DD-F65E022CFF71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76770" y="4752155"/>
            <a:ext cx="9680574" cy="131096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5BDC404-2F32-43B2-8FF8-F44E737B7739}"/>
              </a:ext>
            </a:extLst>
          </p:cNvPr>
          <p:cNvSpPr/>
          <p:nvPr userDrawn="1"/>
        </p:nvSpPr>
        <p:spPr>
          <a:xfrm>
            <a:off x="1" y="1"/>
            <a:ext cx="4716581" cy="4149353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wrap="square" lIns="91440" tIns="457200" rIns="91440" bIns="45720" rtlCol="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670" y="4475195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8AD67CF-75C0-4B27-B3F2-C99382A990DA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AD26E31-DFC7-4619-9B7C-D90ABC8CCB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13">
            <a:extLst>
              <a:ext uri="{FF2B5EF4-FFF2-40B4-BE49-F238E27FC236}">
                <a16:creationId xmlns:a16="http://schemas.microsoft.com/office/drawing/2014/main" id="{BBB6659B-6CE0-4853-BB6C-1DAC306ED28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57D515-267D-428B-AD8D-9917FC8D1170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602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71726A-1E0A-434B-A802-4FCC15A82D01}"/>
              </a:ext>
            </a:extLst>
          </p:cNvPr>
          <p:cNvSpPr/>
          <p:nvPr userDrawn="1"/>
        </p:nvSpPr>
        <p:spPr>
          <a:xfrm>
            <a:off x="2674071" y="21211"/>
            <a:ext cx="6843859" cy="6843859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82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4B03F13-A59A-4526-9D17-27A3B8C63BCD}"/>
              </a:ext>
            </a:extLst>
          </p:cNvPr>
          <p:cNvSpPr/>
          <p:nvPr userDrawn="1"/>
        </p:nvSpPr>
        <p:spPr>
          <a:xfrm>
            <a:off x="-1" y="-16064"/>
            <a:ext cx="3981692" cy="2505614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A1E45B6-C7EC-4687-B8D8-10D1DBC47018}"/>
              </a:ext>
            </a:extLst>
          </p:cNvPr>
          <p:cNvSpPr/>
          <p:nvPr userDrawn="1"/>
        </p:nvSpPr>
        <p:spPr>
          <a:xfrm>
            <a:off x="0" y="-16063"/>
            <a:ext cx="3795148" cy="2242063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810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6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778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143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018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ABD40F-74C4-48BF-BEBE-FD456D424166}"/>
              </a:ext>
            </a:extLst>
          </p:cNvPr>
          <p:cNvSpPr/>
          <p:nvPr userDrawn="1"/>
        </p:nvSpPr>
        <p:spPr>
          <a:xfrm>
            <a:off x="4846320" y="0"/>
            <a:ext cx="7345680" cy="6907322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4419"/>
            <a:ext cx="4006532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98BAA80-2B02-4FB1-AE39-6D8426AB4FB7}"/>
              </a:ext>
            </a:extLst>
          </p:cNvPr>
          <p:cNvSpPr/>
          <p:nvPr userDrawn="1"/>
        </p:nvSpPr>
        <p:spPr>
          <a:xfrm>
            <a:off x="5323076" y="314025"/>
            <a:ext cx="6868924" cy="6593297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32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6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77C6A0E-9AD9-4DAE-A8F9-47352997DD40}"/>
              </a:ext>
            </a:extLst>
          </p:cNvPr>
          <p:cNvSpPr/>
          <p:nvPr/>
        </p:nvSpPr>
        <p:spPr>
          <a:xfrm>
            <a:off x="1" y="1"/>
            <a:ext cx="4779963" cy="6413064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5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8" name="Slide Number Placeholder 13">
            <a:extLst>
              <a:ext uri="{FF2B5EF4-FFF2-40B4-BE49-F238E27FC236}">
                <a16:creationId xmlns:a16="http://schemas.microsoft.com/office/drawing/2014/main" id="{CE1FD2D3-33AB-45C8-8460-A53DA1178B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5E165C-C0B1-4DBC-9626-FFD61EB2A3C6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59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504A362-78AD-4F31-9FCF-66BA2DBDB3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E096E-920F-4CEE-BF9A-07CA664FED2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9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i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4762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5609FE-43FB-456B-BAF9-6FC670B8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14846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522197"/>
            <a:ext cx="10980413" cy="365476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8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5" r:id="rId3"/>
    <p:sldLayoutId id="2147483666" r:id="rId4"/>
    <p:sldLayoutId id="2147483671" r:id="rId5"/>
    <p:sldLayoutId id="2147483663" r:id="rId6"/>
    <p:sldLayoutId id="2147483664" r:id="rId7"/>
    <p:sldLayoutId id="2147483660" r:id="rId8"/>
    <p:sldLayoutId id="2147483675" r:id="rId9"/>
    <p:sldLayoutId id="2147483661" r:id="rId10"/>
    <p:sldLayoutId id="2147483655" r:id="rId11"/>
    <p:sldLayoutId id="2147483667" r:id="rId12"/>
    <p:sldLayoutId id="2147483670" r:id="rId13"/>
    <p:sldLayoutId id="2147483672" r:id="rId14"/>
    <p:sldLayoutId id="2147483668" r:id="rId15"/>
    <p:sldLayoutId id="2147483669" r:id="rId16"/>
    <p:sldLayoutId id="2147483676" r:id="rId17"/>
    <p:sldLayoutId id="2147483677" r:id="rId18"/>
    <p:sldLayoutId id="2147483679" r:id="rId19"/>
    <p:sldLayoutId id="2147483680" r:id="rId20"/>
    <p:sldLayoutId id="2147483682" r:id="rId21"/>
    <p:sldLayoutId id="2147483683" r:id="rId22"/>
    <p:sldLayoutId id="2147483681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thics.harvard.edu/information-fellow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com/event/virtual_event_danielle_allen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thics.harvard.edu/event/public-lecture-s-matthew-liao" TargetMode="External"/><Relationship Id="rId4" Type="http://schemas.openxmlformats.org/officeDocument/2006/relationships/hyperlink" Target="https://ethics.harvard.edu/event/ethics-your-world-matias-risse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gates@fas.harvard.edu" TargetMode="External"/><Relationship Id="rId2" Type="http://schemas.openxmlformats.org/officeDocument/2006/relationships/hyperlink" Target="mailto:cherisefields@fas.harvard.edu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mailto:stephanie@ethics.harvard.edu" TargetMode="External"/><Relationship Id="rId5" Type="http://schemas.openxmlformats.org/officeDocument/2006/relationships/hyperlink" Target="mailto:ebromley@fas.harvard.edu" TargetMode="External"/><Relationship Id="rId4" Type="http://schemas.openxmlformats.org/officeDocument/2006/relationships/hyperlink" Target="mailto:annalewis@g.harvard.edu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key.harvard.ed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messageme.harvard.edu/" TargetMode="External"/><Relationship Id="rId4" Type="http://schemas.openxmlformats.org/officeDocument/2006/relationships/hyperlink" Target="https://key.harvard.edu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thelp@harvard.edu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huit.harvard.edu/remote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harvard.edu/coronavirus/harvard-university-wide-covid-19-testing-dashboard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so.harvard.edu/" TargetMode="External"/><Relationship Id="rId2" Type="http://schemas.openxmlformats.org/officeDocument/2006/relationships/hyperlink" Target="http://harvard-ethics.slack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g"/><Relationship Id="rId5" Type="http://schemas.openxmlformats.org/officeDocument/2006/relationships/hyperlink" Target="https://harvard.zoom.us/" TargetMode="External"/><Relationship Id="rId4" Type="http://schemas.openxmlformats.org/officeDocument/2006/relationships/hyperlink" Target="http://g.harvard.edu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rvard.edu/coronavirus/socialize-remotely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ews.harvard.edu/gazette/harvard-events/" TargetMode="External"/><Relationship Id="rId4" Type="http://schemas.openxmlformats.org/officeDocument/2006/relationships/hyperlink" Target="https://news.harvard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recreation.gocrimson.com/facilities" TargetMode="External"/><Relationship Id="rId7" Type="http://schemas.openxmlformats.org/officeDocument/2006/relationships/hyperlink" Target="https://wellness.huhs.harvard.edu/virtual-resources" TargetMode="Externa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ellness.huhs.harvard.edu/" TargetMode="External"/><Relationship Id="rId5" Type="http://schemas.openxmlformats.org/officeDocument/2006/relationships/hyperlink" Target="https://outingsandinnings.harvard.edu/" TargetMode="External"/><Relationship Id="rId4" Type="http://schemas.openxmlformats.org/officeDocument/2006/relationships/hyperlink" Target="https://www.harvard.edu/on-campus/museum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harvard.edu/gazette/story/2020/04/360-degree-virtual-tour-simulates-walk-through-widener-library/" TargetMode="External"/><Relationship Id="rId2" Type="http://schemas.openxmlformats.org/officeDocument/2006/relationships/hyperlink" Target="https://library.harvard.edu/services-tools&#8203;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uhttps:/ethics.harvard.edu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hics.harvard.edu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thics.harvard.edu/calendar/upcom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umbrella">
            <a:extLst>
              <a:ext uri="{FF2B5EF4-FFF2-40B4-BE49-F238E27FC236}">
                <a16:creationId xmlns:a16="http://schemas.microsoft.com/office/drawing/2014/main" id="{30FFF511-4CAB-A64C-A5DD-3E2A803547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0"/>
            <a:ext cx="6858000" cy="6858000"/>
          </a:xfr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A1BF7DBB-67AA-4599-B44E-07D280BDF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690549"/>
            <a:ext cx="5943600" cy="2917620"/>
          </a:xfrm>
        </p:spPr>
        <p:txBody>
          <a:bodyPr/>
          <a:lstStyle/>
          <a:p>
            <a:r>
              <a:rPr lang="en-GB" b="1" dirty="0"/>
              <a:t>Information </a:t>
            </a:r>
            <a:br>
              <a:rPr lang="en-GB" b="1" dirty="0"/>
            </a:br>
            <a:r>
              <a:rPr lang="en-GB" b="1" dirty="0"/>
              <a:t>for Fellows </a:t>
            </a:r>
          </a:p>
        </p:txBody>
      </p:sp>
      <p:cxnSp>
        <p:nvCxnSpPr>
          <p:cNvPr id="17" name="Straight Connector 16" descr="divider line">
            <a:extLst>
              <a:ext uri="{FF2B5EF4-FFF2-40B4-BE49-F238E27FC236}">
                <a16:creationId xmlns:a16="http://schemas.microsoft.com/office/drawing/2014/main" id="{BA62D616-C355-46BC-B4B6-8254E2BE6EE7}"/>
              </a:ext>
            </a:extLst>
          </p:cNvPr>
          <p:cNvCxnSpPr/>
          <p:nvPr/>
        </p:nvCxnSpPr>
        <p:spPr>
          <a:xfrm>
            <a:off x="5880793" y="399627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13">
            <a:extLst>
              <a:ext uri="{FF2B5EF4-FFF2-40B4-BE49-F238E27FC236}">
                <a16:creationId xmlns:a16="http://schemas.microsoft.com/office/drawing/2014/main" id="{F5E856BA-8A49-437A-AC08-57B28491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2274" y="4374150"/>
            <a:ext cx="5148072" cy="492450"/>
          </a:xfrm>
        </p:spPr>
        <p:txBody>
          <a:bodyPr/>
          <a:lstStyle/>
          <a:p>
            <a:r>
              <a:rPr lang="en-GB">
                <a:cs typeface="Arial"/>
              </a:rPr>
              <a:t>2020-2021</a:t>
            </a:r>
            <a:endParaRPr lang="en-GB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40F9BB8-B5C6-4B63-AFB6-6CCE35FDD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07" y="250219"/>
            <a:ext cx="3182672" cy="103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9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icture containing person, indoor, person, front&#10;&#10;Description automatically generated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r="1903" b="-2"/>
          <a:stretch/>
        </p:blipFill>
        <p:spPr>
          <a:xfrm>
            <a:off x="-1" y="2"/>
            <a:ext cx="4546212" cy="6179311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215796" y="692309"/>
            <a:ext cx="6404696" cy="14807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chemeClr val="accent2"/>
                </a:solidFill>
                <a:latin typeface="+mj-lt"/>
                <a:ea typeface="+mj-ea"/>
                <a:cs typeface="Arial"/>
              </a:rPr>
              <a:t>Online Information for Current Fellows </a:t>
            </a:r>
            <a:endParaRPr lang="en-US">
              <a:solidFill>
                <a:schemeClr val="accent2"/>
              </a:solidFill>
              <a:ea typeface="+mj-ea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5570698" y="2891466"/>
            <a:ext cx="5846315" cy="31874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000" dirty="0">
                <a:latin typeface="Century Gothic"/>
                <a:cs typeface="Arial"/>
              </a:rPr>
              <a:t>Visit the special section of the Center's website, just for Fellows, at </a:t>
            </a:r>
            <a:endParaRPr lang="en-US" sz="3000" dirty="0">
              <a:latin typeface="Century Gothic"/>
              <a:ea typeface="+mn-lt"/>
              <a:cs typeface="+mn-lt"/>
            </a:endParaRP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000" dirty="0">
                <a:latin typeface="Century Gothic"/>
                <a:ea typeface="+mn-lt"/>
                <a:cs typeface="+mn-lt"/>
                <a:hlinkClick r:id="rId3"/>
              </a:rPr>
              <a:t>https://ethics.harvard.edu/ information-fellows</a:t>
            </a:r>
            <a:endParaRPr lang="en-US" sz="3200" dirty="0">
              <a:latin typeface="Century Gothic"/>
              <a:cs typeface="Arial"/>
            </a:endParaRP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</a:pPr>
            <a:endParaRPr lang="en-US" sz="3200" kern="1200" dirty="0">
              <a:latin typeface="Century Gothic"/>
              <a:cs typeface="Arial" panose="020B0604020202020204" pitchFamily="34" charset="0"/>
            </a:endParaRPr>
          </a:p>
          <a:p>
            <a:pPr marL="228600" indent="-22860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400" dirty="0"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B32B07-53B0-4680-8DFD-E30C2CA15E2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7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4969011"/>
            <a:ext cx="7066367" cy="1567255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cs typeface="+mj-cs"/>
              </a:rPr>
              <a:t> </a:t>
            </a:r>
            <a:br>
              <a:rPr lang="en-US" sz="4400" dirty="0">
                <a:cs typeface="+mj-cs"/>
              </a:rPr>
            </a:br>
            <a:r>
              <a:rPr lang="en-US" sz="4400" dirty="0">
                <a:solidFill>
                  <a:schemeClr val="tx1"/>
                </a:solidFill>
                <a:cs typeface="+mj-cs"/>
              </a:rPr>
              <a:t>Upcoming Center-Sponsored Public Events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5300" y="321733"/>
            <a:ext cx="7073842" cy="4747913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75895" y="971926"/>
            <a:ext cx="3790822" cy="543551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18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 - Ethics in Your World Book Series with Danielle Allen and Rohini Somanathan, 12 pm: </a:t>
            </a:r>
            <a:r>
              <a:rPr lang="en-US" sz="2000" b="1" dirty="0">
                <a:solidFill>
                  <a:srgbClr val="0070C0"/>
                </a:solidFill>
                <a:latin typeface="Century Gothic"/>
                <a:ea typeface="+mn-lt"/>
                <a:cs typeface="+mn-lt"/>
              </a:rPr>
              <a:t>Register </a:t>
            </a:r>
            <a:r>
              <a:rPr lang="en-US" sz="2000" b="1" dirty="0">
                <a:solidFill>
                  <a:srgbClr val="0070C0"/>
                </a:solidFill>
                <a:latin typeface="Century Gothic"/>
                <a:ea typeface="+mn-lt"/>
                <a:cs typeface="+mn-lt"/>
                <a:hlinkClick r:id="rId3"/>
              </a:rPr>
              <a:t>here</a:t>
            </a:r>
            <a:r>
              <a:rPr lang="en-US" sz="2000" b="1">
                <a:solidFill>
                  <a:srgbClr val="0070C0"/>
                </a:solidFill>
                <a:latin typeface="Century Gothic"/>
                <a:ea typeface="+mn-lt"/>
                <a:cs typeface="+mn-lt"/>
              </a:rPr>
              <a:t>. </a:t>
            </a:r>
            <a:endParaRPr lang="en-US" sz="2000" b="1" dirty="0">
              <a:solidFill>
                <a:srgbClr val="000000"/>
              </a:solidFill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rgbClr val="FFFFFF"/>
                </a:solidFill>
                <a:latin typeface="+mj-lt"/>
                <a:cs typeface="Arial"/>
              </a:rPr>
              <a:t>October 9 - Ethics in Your 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World Book Series with Mathias Risse, 12 pm: </a:t>
            </a:r>
            <a:r>
              <a:rPr lang="en-US" sz="2000" b="1" dirty="0">
                <a:solidFill>
                  <a:srgbClr val="0070C0"/>
                </a:solidFill>
                <a:latin typeface="+mj-lt"/>
                <a:cs typeface="Arial"/>
              </a:rPr>
              <a:t>Find more information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+mj-lt"/>
                <a:cs typeface="Arial"/>
                <a:hlinkClick r:id="rId4"/>
              </a:rPr>
              <a:t>here</a:t>
            </a:r>
            <a:r>
              <a:rPr lang="en-US" sz="2000" b="1">
                <a:latin typeface="+mj-lt"/>
                <a:cs typeface="Arial"/>
              </a:rPr>
              <a:t>.</a:t>
            </a:r>
            <a:endParaRPr lang="en-US" sz="2000">
              <a:latin typeface="Century Gothic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chemeClr val="bg1"/>
                </a:solidFill>
                <a:latin typeface="+mj-lt"/>
                <a:cs typeface="Arial"/>
              </a:rPr>
              <a:t>October 22-23 - Political Theory Graduate Student Conference: TENTATIVE</a:t>
            </a:r>
            <a:endParaRPr lang="en-US" sz="2000" b="1">
              <a:solidFill>
                <a:schemeClr val="bg1"/>
              </a:solidFill>
              <a:latin typeface="+mj-lt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December 3 – Public Lecture with S. Matthew Liao:</a:t>
            </a:r>
            <a:r>
              <a:rPr lang="en-US" sz="2000" b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0070C0"/>
                </a:solidFill>
                <a:latin typeface="+mj-lt"/>
                <a:cs typeface="Arial"/>
              </a:rPr>
              <a:t>Find more information</a:t>
            </a:r>
            <a:r>
              <a:rPr lang="en-US" sz="2000" b="1" dirty="0">
                <a:solidFill>
                  <a:srgbClr val="000000"/>
                </a:solidFill>
                <a:latin typeface="+mj-lt"/>
                <a:cs typeface="Arial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+mj-lt"/>
                <a:cs typeface="Arial"/>
                <a:hlinkClick r:id="rId5"/>
              </a:rPr>
              <a:t>here</a:t>
            </a:r>
            <a:r>
              <a:rPr lang="en-US" sz="2000" b="1">
                <a:solidFill>
                  <a:srgbClr val="000000"/>
                </a:solidFill>
                <a:latin typeface="+mj-lt"/>
                <a:cs typeface="Arial"/>
              </a:rPr>
              <a:t>.</a:t>
            </a:r>
            <a:endParaRPr lang="en-US" sz="2000" b="1" dirty="0">
              <a:latin typeface="Century Gothic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>
                <a:solidFill>
                  <a:schemeClr val="bg1"/>
                </a:solidFill>
                <a:latin typeface="Century Gothic"/>
                <a:cs typeface="Arial"/>
              </a:rPr>
              <a:t>More Added Regularly. Read the Newsletter!</a:t>
            </a:r>
            <a:endParaRPr lang="en-US" sz="2100" b="1">
              <a:solidFill>
                <a:schemeClr val="bg1"/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>
              <a:latin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3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person&#10;&#10;Description automatically generated">
            <a:extLst>
              <a:ext uri="{FF2B5EF4-FFF2-40B4-BE49-F238E27FC236}">
                <a16:creationId xmlns:a16="http://schemas.microsoft.com/office/drawing/2014/main" id="{95662CD9-25CD-4EB5-8929-2FF1CF3A18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7272" r="10478" b="1"/>
          <a:stretch/>
        </p:blipFill>
        <p:spPr>
          <a:xfrm>
            <a:off x="6399268" y="623676"/>
            <a:ext cx="5221224" cy="5221224"/>
          </a:xfrm>
          <a:prstGeom prst="rect">
            <a:avLst/>
          </a:prstGeom>
          <a:noFill/>
        </p:spPr>
      </p:pic>
      <p:sp>
        <p:nvSpPr>
          <p:cNvPr id="58" name="Title 2">
            <a:extLst>
              <a:ext uri="{FF2B5EF4-FFF2-40B4-BE49-F238E27FC236}">
                <a16:creationId xmlns:a16="http://schemas.microsoft.com/office/drawing/2014/main" id="{A970180A-1088-4D82-8447-4F765E704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173" y="1079157"/>
            <a:ext cx="5929239" cy="1933303"/>
          </a:xfrm>
        </p:spPr>
        <p:txBody>
          <a:bodyPr/>
          <a:lstStyle/>
          <a:p>
            <a:r>
              <a:rPr lang="en-US" sz="4400" b="1" dirty="0">
                <a:solidFill>
                  <a:schemeClr val="tx1"/>
                </a:solidFill>
              </a:rPr>
              <a:t>Sharing Your Accomplishments: We Want to Know!</a:t>
            </a:r>
            <a:br>
              <a:rPr lang="en-GB" b="1" dirty="0"/>
            </a:b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926" y="3005780"/>
            <a:ext cx="4813849" cy="3061115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 dirty="0">
                <a:latin typeface="Century Gothic"/>
                <a:cs typeface="Arial"/>
              </a:rPr>
              <a:t>Publications, talks, awards, etc? </a:t>
            </a:r>
            <a:r>
              <a:rPr lang="en-GB" sz="2200" i="1" dirty="0">
                <a:latin typeface="Century Gothic"/>
                <a:cs typeface="Arial"/>
              </a:rPr>
              <a:t>Let Maggie know.</a:t>
            </a:r>
          </a:p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GB" sz="2200">
                <a:latin typeface="Century Gothic"/>
                <a:cs typeface="Arial"/>
              </a:rPr>
              <a:t>Something else to share with the community? </a:t>
            </a:r>
            <a:r>
              <a:rPr lang="en-GB" sz="2200" i="1">
                <a:latin typeface="Century Gothic"/>
                <a:cs typeface="Arial"/>
              </a:rPr>
              <a:t>Ask Maggie to include in the Newsletter.</a:t>
            </a:r>
          </a:p>
          <a:p>
            <a:pPr marL="342900" indent="-342900">
              <a:spcAft>
                <a:spcPts val="1000"/>
              </a:spcAft>
              <a:buFont typeface="Wingdings" panose="020B0604020202020204" pitchFamily="34" charset="0"/>
              <a:buChar char="v"/>
            </a:pPr>
            <a:r>
              <a:rPr lang="en-US" sz="2200" dirty="0">
                <a:latin typeface="Century Gothic"/>
                <a:cs typeface="Arial"/>
              </a:rPr>
              <a:t>Have an idea or suggestion for an event or improvement? </a:t>
            </a:r>
            <a:r>
              <a:rPr lang="en-US" sz="2200" i="1" dirty="0">
                <a:latin typeface="Century Gothic"/>
                <a:cs typeface="Arial"/>
              </a:rPr>
              <a:t>Talk to Emily.</a:t>
            </a:r>
          </a:p>
          <a:p>
            <a:endParaRPr lang="en-GB" dirty="0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07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FA592-5858-43F3-BBD7-77A2F794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rgbClr val="FFFFFF"/>
                </a:solidFill>
                <a:cs typeface="+mj-cs"/>
              </a:rPr>
              <a:t>Making the Most of </a:t>
            </a:r>
            <a:r>
              <a:rPr lang="en-US" sz="4400">
                <a:solidFill>
                  <a:srgbClr val="FFFFFF"/>
                </a:solidFill>
                <a:cs typeface="+mj-cs"/>
              </a:rPr>
              <a:t>Your Fellowship Year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9D9AD8B-CEE6-468E-B8E8-37FCCA14F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884462"/>
              </p:ext>
            </p:extLst>
          </p:nvPr>
        </p:nvGraphicFramePr>
        <p:xfrm>
          <a:off x="5061778" y="470924"/>
          <a:ext cx="6466567" cy="581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D30C3-20FA-4A03-A573-87E9031BF1F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762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2545BE-DA05-49B9-BF77-D29855F226C4}"/>
              </a:ext>
            </a:extLst>
          </p:cNvPr>
          <p:cNvSpPr txBox="1"/>
          <p:nvPr/>
        </p:nvSpPr>
        <p:spPr>
          <a:xfrm>
            <a:off x="655320" y="365125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Century Gothic"/>
                <a:ea typeface="+mj-ea"/>
                <a:cs typeface="+mj-cs"/>
              </a:rPr>
              <a:t>Center Faculty</a:t>
            </a:r>
          </a:p>
        </p:txBody>
      </p:sp>
      <p:cxnSp>
        <p:nvCxnSpPr>
          <p:cNvPr id="22" name="Straight Arrow Connector 2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7299B-A597-49D5-BF0D-1436B32E98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674" y="2691584"/>
            <a:ext cx="5120113" cy="34622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Getting to know Faculty affiliated with the Center is a valuable opportunity.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Read up on the people on our website and tell us who you want to meet! We can help!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lnSpc>
                <a:spcPct val="90000"/>
              </a:lnSpc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Century Gothic"/>
                <a:cs typeface="+mn-cs"/>
              </a:rPr>
              <a:t>Fellows-in-Residence: Faculty Mentors</a:t>
            </a:r>
          </a:p>
        </p:txBody>
      </p:sp>
      <p:pic>
        <p:nvPicPr>
          <p:cNvPr id="2" name="Picture 3" descr="A group of people holding wine glasses&#10;&#10;Description generated with very high confidence">
            <a:extLst>
              <a:ext uri="{FF2B5EF4-FFF2-40B4-BE49-F238E27FC236}">
                <a16:creationId xmlns:a16="http://schemas.microsoft.com/office/drawing/2014/main" id="{3D6C24D4-2021-4C36-9885-C5B844AFC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89" r="11963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527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l="17601" r="20162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72353" y="1972235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FIR/Faculty Seminars: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Tuesdays at Noon</a:t>
            </a:r>
            <a:endParaRPr lang="en-US" sz="2400">
              <a:solidFill>
                <a:srgbClr val="000000"/>
              </a:solidFill>
              <a:latin typeface="Century Gothic"/>
              <a:cs typeface="Arial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Grad Fellow Seminars: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Tuesdays at 12:45 pm</a:t>
            </a:r>
            <a:endParaRPr lang="en-US" sz="2400">
              <a:solidFill>
                <a:srgbClr val="000000"/>
              </a:solidFill>
              <a:latin typeface="Century Gothic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Grad Fellows are expected to attend FIR seminars</a:t>
            </a:r>
            <a:endParaRPr lang="en-US" sz="2400">
              <a:latin typeface="Century Gothic"/>
            </a:endParaRPr>
          </a:p>
          <a:p>
            <a:pPr marL="400050" indent="-342900">
              <a:lnSpc>
                <a:spcPct val="90000"/>
              </a:lnSpc>
              <a:spcAft>
                <a:spcPts val="1400"/>
              </a:spcAft>
              <a:buFont typeface="Wingdings"/>
              <a:buChar char="v"/>
            </a:pPr>
            <a:r>
              <a:rPr lang="en-US" sz="2400" b="1" dirty="0">
                <a:solidFill>
                  <a:srgbClr val="000000"/>
                </a:solidFill>
                <a:latin typeface="Century Gothic"/>
              </a:rPr>
              <a:t>Inviting others </a:t>
            </a:r>
            <a:r>
              <a:rPr lang="en-US" sz="2400" dirty="0">
                <a:solidFill>
                  <a:srgbClr val="000000"/>
                </a:solidFill>
                <a:latin typeface="Century Gothic"/>
              </a:rPr>
              <a:t>to your seminar is fine (unless program directors say otherwise), but please let us know who to expect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851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A09058-5965-4EB1-83E3-9C8C004A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300"/>
              <a:t>Research Funds </a:t>
            </a:r>
            <a:br>
              <a:rPr lang="en-US" sz="4300"/>
            </a:br>
            <a:r>
              <a:rPr lang="en-US" sz="4300"/>
              <a:t>and Financial Matters</a:t>
            </a:r>
          </a:p>
        </p:txBody>
      </p:sp>
      <p:pic>
        <p:nvPicPr>
          <p:cNvPr id="2" name="Picture 4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53A3F232-9258-4517-A47E-E2B00ECED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5" r="20233" b="-2"/>
          <a:stretch/>
        </p:blipFill>
        <p:spPr>
          <a:xfrm>
            <a:off x="6715973" y="335810"/>
            <a:ext cx="5010912" cy="5010912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1962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622166" y="1928118"/>
            <a:ext cx="6569834" cy="4929881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371" y="1088184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ED4808-E583-4660-BE52-CB191DF5C0E2}"/>
              </a:ext>
            </a:extLst>
          </p:cNvPr>
          <p:cNvSpPr txBox="1"/>
          <p:nvPr/>
        </p:nvSpPr>
        <p:spPr>
          <a:xfrm>
            <a:off x="525233" y="490587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Research Funds</a:t>
            </a:r>
            <a:endParaRPr lang="en-US" sz="4000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460371" y="1321205"/>
            <a:ext cx="4948158" cy="49859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This year we are handling research funds differently due to our remote circumstances.</a:t>
            </a:r>
            <a:endParaRPr lang="en-US" sz="2400">
              <a:latin typeface="Century Gothic"/>
              <a:cs typeface="Arial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u="sng" dirty="0">
                <a:solidFill>
                  <a:srgbClr val="000000"/>
                </a:solidFill>
                <a:latin typeface="+mj-lt"/>
                <a:cs typeface="Arial"/>
              </a:rPr>
              <a:t>Fellow-in-Residence and Grad Fellow research funds will be paid in a lump sum directly to you in early fall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Research funds should be used for expenses related to your research such as books, professional memberships, conference fees, etc.</a:t>
            </a:r>
            <a:endParaRPr lang="en-US" sz="240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512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4914529" y="2006353"/>
            <a:ext cx="7277472" cy="4851647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483" y="1239731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725759" y="1314527"/>
            <a:ext cx="4115063" cy="595547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solidFill>
                  <a:srgbClr val="000000"/>
                </a:solidFill>
                <a:latin typeface="+mj-lt"/>
                <a:cs typeface="Arial"/>
              </a:rPr>
              <a:t>Stipends are either paid to you directly or sent to your home institution. A member of the Finance Team will be in touch with you directly if we need any additional information in order to process your stipend.</a:t>
            </a:r>
            <a:endParaRPr lang="en-US" sz="2400" dirty="0">
              <a:latin typeface="Century Gothic"/>
              <a:cs typeface="Arial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Graduate Fellow stipends are paid at the end of each month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endParaRPr lang="en-US" sz="2400" b="1" dirty="0">
              <a:latin typeface="Century Gothic"/>
              <a:cs typeface="Arial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Century Gothic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9609FB-F93C-445E-B8F5-B4BDB9297F18}"/>
              </a:ext>
            </a:extLst>
          </p:cNvPr>
          <p:cNvSpPr txBox="1"/>
          <p:nvPr/>
        </p:nvSpPr>
        <p:spPr>
          <a:xfrm>
            <a:off x="720923" y="537063"/>
            <a:ext cx="504444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Stipends</a:t>
            </a:r>
          </a:p>
        </p:txBody>
      </p:sp>
    </p:spTree>
    <p:extLst>
      <p:ext uri="{BB962C8B-B14F-4D97-AF65-F5344CB8AC3E}">
        <p14:creationId xmlns:p14="http://schemas.microsoft.com/office/powerpoint/2010/main" val="579436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1636" r="19254" b="-2"/>
          <a:stretch/>
        </p:blipFill>
        <p:spPr>
          <a:xfrm>
            <a:off x="-1" y="2"/>
            <a:ext cx="4546212" cy="617931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5796" y="504419"/>
            <a:ext cx="6219228" cy="35551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Directing Your Questions</a:t>
            </a:r>
          </a:p>
        </p:txBody>
      </p:sp>
      <p:sp>
        <p:nvSpPr>
          <p:cNvPr id="34" name="Slide Number Placeholder 3">
            <a:extLst>
              <a:ext uri="{FF2B5EF4-FFF2-40B4-BE49-F238E27FC236}">
                <a16:creationId xmlns:a16="http://schemas.microsoft.com/office/drawing/2014/main" id="{13638689-4652-425D-94B9-982301D43BC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/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5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Contents</a:t>
            </a:r>
          </a:p>
        </p:txBody>
      </p:sp>
      <p:cxnSp>
        <p:nvCxnSpPr>
          <p:cNvPr id="33" name="Straight Arrow Connector 3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5AFB5E9-384C-4F94-802F-F7BDC044F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371" y="2525770"/>
            <a:ext cx="5180270" cy="37730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Connecting with Each Other</a:t>
            </a:r>
            <a:endParaRPr lang="en-US" sz="2800">
              <a:latin typeface="Century Gothic"/>
              <a:cs typeface="Arial"/>
            </a:endParaRPr>
          </a:p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Orientation to the Center</a:t>
            </a:r>
            <a:endParaRPr lang="en-US" sz="2800" b="1">
              <a:latin typeface="Century Gothic"/>
              <a:cs typeface="Arial"/>
            </a:endParaRPr>
          </a:p>
          <a:p>
            <a:pPr marL="685800" lvl="1" indent="-457200">
              <a:lnSpc>
                <a:spcPct val="150000"/>
              </a:lnSpc>
              <a:buFont typeface="Wingdings" panose="020B0604020202020204" pitchFamily="34" charset="0"/>
              <a:buChar char="v"/>
            </a:pPr>
            <a:r>
              <a:rPr lang="en-US" sz="2800" b="1" dirty="0">
                <a:latin typeface="Century Gothic"/>
              </a:rPr>
              <a:t>Information on Harvard Resources</a:t>
            </a:r>
            <a:endParaRPr lang="en-US" sz="2800">
              <a:latin typeface="Century Gothic"/>
              <a:cs typeface="Arial"/>
            </a:endParaRPr>
          </a:p>
          <a:p>
            <a:pPr indent="-228600">
              <a:buChar char="•"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4D18FF8-AA04-4E4F-9ABD-D7320616C6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105" r="9854"/>
          <a:stretch/>
        </p:blipFill>
        <p:spPr>
          <a:xfrm>
            <a:off x="5858796" y="10"/>
            <a:ext cx="6333203" cy="6857988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44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BDA94-BDDC-45EC-A997-790D1195BD94}"/>
              </a:ext>
            </a:extLst>
          </p:cNvPr>
          <p:cNvSpPr txBox="1"/>
          <p:nvPr/>
        </p:nvSpPr>
        <p:spPr>
          <a:xfrm>
            <a:off x="532590" y="3511085"/>
            <a:ext cx="11337054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i="1">
                <a:latin typeface="Century Gothic"/>
              </a:rPr>
              <a:t>Danielle Allen's Calendar</a:t>
            </a:r>
            <a:r>
              <a:rPr lang="en-US" sz="2200" dirty="0">
                <a:latin typeface="Century Gothic"/>
              </a:rPr>
              <a:t>: Cherise Fields, </a:t>
            </a:r>
            <a:r>
              <a:rPr lang="en-US" sz="2200" dirty="0">
                <a:latin typeface="Century Gothic"/>
                <a:hlinkClick r:id="rId2"/>
              </a:rPr>
              <a:t>cherisefields@fas.harvard.edu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>
                <a:latin typeface="Century Gothic"/>
              </a:rPr>
              <a:t>Communications, </a:t>
            </a:r>
            <a:r>
              <a:rPr lang="en-US" sz="2200" i="1" dirty="0">
                <a:latin typeface="Century Gothic"/>
              </a:rPr>
              <a:t>Promoting Your Work</a:t>
            </a:r>
            <a:r>
              <a:rPr lang="en-US" sz="2200" dirty="0">
                <a:latin typeface="Century Gothic"/>
              </a:rPr>
              <a:t>: Maggie Gates, </a:t>
            </a:r>
            <a:r>
              <a:rPr lang="en-US" sz="2200" dirty="0">
                <a:latin typeface="Century Gothic"/>
                <a:hlinkClick r:id="rId3"/>
              </a:rPr>
              <a:t>mgates@fas.harvard.edu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Fellows Happy Hour and Social</a:t>
            </a:r>
            <a:r>
              <a:rPr lang="en-US" sz="2200" i="1">
                <a:latin typeface="Century Gothic"/>
              </a:rPr>
              <a:t> </a:t>
            </a:r>
            <a:r>
              <a:rPr lang="en-US" sz="2200" i="1" dirty="0">
                <a:latin typeface="Century Gothic"/>
              </a:rPr>
              <a:t>Activities</a:t>
            </a:r>
            <a:r>
              <a:rPr lang="en-US" sz="2200">
                <a:latin typeface="Century Gothic"/>
              </a:rPr>
              <a:t>: </a:t>
            </a:r>
            <a:r>
              <a:rPr lang="en-US" sz="2200" dirty="0">
                <a:latin typeface="Century Gothic"/>
              </a:rPr>
              <a:t>Anna</a:t>
            </a:r>
            <a:r>
              <a:rPr lang="en-US" sz="2200">
                <a:latin typeface="Century Gothic"/>
              </a:rPr>
              <a:t> Lewis, </a:t>
            </a:r>
            <a:r>
              <a:rPr lang="en-US" sz="2200">
                <a:latin typeface="Century Gothic"/>
                <a:hlinkClick r:id="rId4"/>
              </a:rPr>
              <a:t>annalewis@g.harvard.edu</a:t>
            </a:r>
            <a:endParaRPr lang="en-US" sz="220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 dirty="0">
                <a:latin typeface="Century Gothic"/>
              </a:rPr>
              <a:t>All Other Issues</a:t>
            </a:r>
            <a:r>
              <a:rPr lang="en-US" sz="2200">
                <a:latin typeface="Century Gothic"/>
              </a:rPr>
              <a:t>: Emily Bromley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3FD59-4EB3-4FD3-8158-E4630AF96840}"/>
              </a:ext>
            </a:extLst>
          </p:cNvPr>
          <p:cNvSpPr txBox="1"/>
          <p:nvPr/>
        </p:nvSpPr>
        <p:spPr>
          <a:xfrm>
            <a:off x="3446917" y="1268798"/>
            <a:ext cx="8574156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i="1" dirty="0">
                <a:latin typeface="Century Gothic"/>
              </a:rPr>
              <a:t>Seminars and Events for Fellows</a:t>
            </a:r>
            <a:r>
              <a:rPr lang="en-US" sz="2200" dirty="0">
                <a:latin typeface="Century Gothic"/>
              </a:rPr>
              <a:t>: Emily Bromley, </a:t>
            </a:r>
            <a:r>
              <a:rPr lang="en-US" sz="2200" dirty="0">
                <a:latin typeface="Century Gothic"/>
                <a:hlinkClick r:id="rId5"/>
              </a:rPr>
              <a:t>ebromley@fas.harvard.edu</a:t>
            </a:r>
            <a:endParaRPr lang="en-US" sz="2200" dirty="0">
              <a:latin typeface="Century Gothic"/>
            </a:endParaRPr>
          </a:p>
          <a:p>
            <a:endParaRPr lang="en-US" sz="2200" dirty="0">
              <a:latin typeface="Century Gothic"/>
            </a:endParaRPr>
          </a:p>
          <a:p>
            <a:r>
              <a:rPr lang="en-US" sz="2200" i="1">
                <a:latin typeface="Century Gothic"/>
              </a:rPr>
              <a:t>HR Issues + Financial Matters:</a:t>
            </a:r>
            <a:r>
              <a:rPr lang="en-US" sz="2200" dirty="0">
                <a:latin typeface="Century Gothic"/>
              </a:rPr>
              <a:t> </a:t>
            </a:r>
            <a:r>
              <a:rPr lang="en-US" sz="2200">
                <a:latin typeface="Century Gothic"/>
              </a:rPr>
              <a:t>Stephanie Dant, </a:t>
            </a:r>
            <a:r>
              <a:rPr lang="en-US" sz="2200" dirty="0">
                <a:latin typeface="Century Gothic"/>
                <a:hlinkClick r:id="rId6"/>
              </a:rPr>
              <a:t>stephanie@ethics.harvard.edu</a:t>
            </a:r>
            <a:endParaRPr lang="en-US" sz="2200">
              <a:latin typeface="Century Gothic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77BB-14CC-4645-B906-20135CAE4E9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761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DFC4C3-655E-4D24-9287-81AF4D74A1A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8" name="Picture 8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CDB1C4A-A672-4460-A3E6-E237DB5F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490" y="3496642"/>
            <a:ext cx="1869108" cy="2294282"/>
          </a:xfrm>
          <a:prstGeom prst="rect">
            <a:avLst/>
          </a:prstGeom>
        </p:spPr>
      </p:pic>
      <p:pic>
        <p:nvPicPr>
          <p:cNvPr id="11" name="Picture 1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E2CBA7CF-713D-4ACC-9828-797D4A79E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490" y="625338"/>
            <a:ext cx="1935369" cy="2360543"/>
          </a:xfrm>
          <a:prstGeom prst="rect">
            <a:avLst/>
          </a:prstGeom>
        </p:spPr>
      </p:pic>
      <p:pic>
        <p:nvPicPr>
          <p:cNvPr id="12" name="Picture 1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A76AA75E-B774-483C-98E8-8740A2842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576" y="559078"/>
            <a:ext cx="1957456" cy="2426804"/>
          </a:xfrm>
          <a:prstGeom prst="rect">
            <a:avLst/>
          </a:prstGeom>
        </p:spPr>
      </p:pic>
      <p:pic>
        <p:nvPicPr>
          <p:cNvPr id="13" name="Picture 1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DF3328C-52F2-4294-A0A6-904B4B33E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1794" y="592207"/>
            <a:ext cx="1946413" cy="2371586"/>
          </a:xfrm>
          <a:prstGeom prst="rect">
            <a:avLst/>
          </a:prstGeom>
        </p:spPr>
      </p:pic>
      <p:pic>
        <p:nvPicPr>
          <p:cNvPr id="14" name="Picture 14" descr="A smiling person in a blue shirt&#10;&#10;Description automatically generated">
            <a:extLst>
              <a:ext uri="{FF2B5EF4-FFF2-40B4-BE49-F238E27FC236}">
                <a16:creationId xmlns:a16="http://schemas.microsoft.com/office/drawing/2014/main" id="{4B11701C-A738-4651-AF4D-A98102E05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3271" y="592207"/>
            <a:ext cx="1946413" cy="2371586"/>
          </a:xfrm>
          <a:prstGeom prst="rect">
            <a:avLst/>
          </a:prstGeom>
        </p:spPr>
      </p:pic>
      <p:pic>
        <p:nvPicPr>
          <p:cNvPr id="15" name="Picture 1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A69ED5E-050F-463B-96BE-CDFBF46A4E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577" y="3496641"/>
            <a:ext cx="1935369" cy="2360543"/>
          </a:xfrm>
          <a:prstGeom prst="rect">
            <a:avLst/>
          </a:prstGeom>
        </p:spPr>
      </p:pic>
      <p:pic>
        <p:nvPicPr>
          <p:cNvPr id="16" name="Picture 1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07BA691B-3C1B-49EB-A032-66AD318CB2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1794" y="3496641"/>
            <a:ext cx="1946413" cy="2360543"/>
          </a:xfrm>
          <a:prstGeom prst="rect">
            <a:avLst/>
          </a:prstGeom>
        </p:spPr>
      </p:pic>
      <p:pic>
        <p:nvPicPr>
          <p:cNvPr id="17" name="Picture 1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DE9851A9-77E1-4652-9C67-9F5C0C56CC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3272" y="3463511"/>
            <a:ext cx="1946413" cy="23605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C257783-1ED1-4A2D-9F8C-DD1D54A75417}"/>
              </a:ext>
            </a:extLst>
          </p:cNvPr>
          <p:cNvSpPr txBox="1"/>
          <p:nvPr/>
        </p:nvSpPr>
        <p:spPr>
          <a:xfrm>
            <a:off x="826053" y="2957443"/>
            <a:ext cx="98662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/>
              </a:rPr>
              <a:t>Vickie Aldin                    Emily Bromley                  Stephanie Dant              Emiliano Duran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7E6A88-2B45-4248-93D6-E7EEEECE798A}"/>
              </a:ext>
            </a:extLst>
          </p:cNvPr>
          <p:cNvSpPr txBox="1"/>
          <p:nvPr/>
        </p:nvSpPr>
        <p:spPr>
          <a:xfrm>
            <a:off x="880579" y="5850143"/>
            <a:ext cx="106724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Century Gothic"/>
              </a:rPr>
              <a:t>Cherise Fields               Maggie Gates                 Anna Lewis                     Alex </a:t>
            </a:r>
            <a:r>
              <a:rPr lang="en-US">
                <a:latin typeface="Century Gothic"/>
              </a:rPr>
              <a:t>Ostrowski Schilling</a:t>
            </a:r>
            <a:endParaRPr lang="en-US" dirty="0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33658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264" y="1931436"/>
            <a:ext cx="4236835" cy="18141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Harvard Resources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49157" y="0"/>
            <a:ext cx="6245157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5409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5927757" y="0"/>
            <a:ext cx="6264243" cy="6857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217356" y="151573"/>
            <a:ext cx="5362831" cy="1239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Harvard Credentials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59218" y="1249239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441357" y="1287244"/>
            <a:ext cx="49148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effectLst/>
                <a:latin typeface="+mj-lt"/>
              </a:rPr>
              <a:t>HUID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A Harvard ID number (HUID) has been assigned to you. Ask Emily if you don’t have it. Until we are on campus you will NOT be receiving a physical Harvard ID card, so be sure to keep track of your Harvard ID number for your records.</a:t>
            </a:r>
          </a:p>
          <a:p>
            <a:endParaRPr lang="en-US" sz="2000" dirty="0">
              <a:latin typeface="+mj-lt"/>
            </a:endParaRPr>
          </a:p>
          <a:p>
            <a:r>
              <a:rPr lang="en-US" sz="2000" b="1" i="0" dirty="0">
                <a:effectLst/>
                <a:latin typeface="+mj-lt"/>
              </a:rPr>
              <a:t>Harvard Key</a:t>
            </a:r>
            <a:r>
              <a:rPr lang="en-US" sz="2000" b="0" i="0" dirty="0">
                <a:effectLst/>
                <a:latin typeface="+mj-lt"/>
              </a:rPr>
              <a:t>:</a:t>
            </a:r>
          </a:p>
          <a:p>
            <a:r>
              <a:rPr lang="en-US" sz="2000" b="0" i="0" dirty="0">
                <a:effectLst/>
                <a:latin typeface="+mj-lt"/>
              </a:rPr>
              <a:t>Obtain your Harvard Key at  </a:t>
            </a:r>
            <a:r>
              <a:rPr lang="en-US" sz="2000" dirty="0">
                <a:latin typeface="+mj-lt"/>
                <a:hlinkClick r:id="rId4"/>
              </a:rPr>
              <a:t>https://key.harvard.edu/</a:t>
            </a:r>
            <a:r>
              <a:rPr lang="en-US" sz="2000" dirty="0">
                <a:latin typeface="+mj-lt"/>
              </a:rPr>
              <a:t> T</a:t>
            </a:r>
            <a:r>
              <a:rPr lang="en-US" sz="2000" b="0" i="0" dirty="0">
                <a:effectLst/>
                <a:latin typeface="+mj-lt"/>
              </a:rPr>
              <a:t>his connects you electronically to resources at Harvard. </a:t>
            </a:r>
            <a:r>
              <a:rPr lang="en-US" sz="2000" dirty="0">
                <a:latin typeface="+mj-lt"/>
              </a:rPr>
              <a:t>Y</a:t>
            </a:r>
            <a:r>
              <a:rPr lang="en-US" sz="2000" b="0" i="0" dirty="0">
                <a:effectLst/>
                <a:latin typeface="+mj-lt"/>
              </a:rPr>
              <a:t>our “onboard e-mail” is the e-mail account we have used to correspond with you.</a:t>
            </a:r>
          </a:p>
          <a:p>
            <a:endParaRPr lang="en-US" dirty="0">
              <a:latin typeface="Arial" panose="020B0604020202020204" pitchFamily="34" charset="0"/>
            </a:endParaRPr>
          </a:p>
          <a:p>
            <a:endParaRPr lang="en-US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072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0" y="0"/>
            <a:ext cx="4786009" cy="6226503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5062697" y="313784"/>
            <a:ext cx="6703710" cy="7535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Arial" panose="020B0604020202020204" pitchFamily="34" charset="0"/>
              </a:rPr>
              <a:t>Harvard Credentials, cont.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25A6A5-381B-4B75-BF15-94C51BAEE8A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lIns="0" rIns="0" anchor="ctr" anchorCtr="1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24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9DE4EB-3885-47EB-977F-6FB482933F7E}"/>
              </a:ext>
            </a:extLst>
          </p:cNvPr>
          <p:cNvSpPr txBox="1"/>
          <p:nvPr/>
        </p:nvSpPr>
        <p:spPr>
          <a:xfrm>
            <a:off x="5531393" y="1211379"/>
            <a:ext cx="5766318" cy="4648245"/>
          </a:xfrm>
          <a:prstGeom prst="rect">
            <a:avLst/>
          </a:prstGeom>
        </p:spPr>
        <p:txBody>
          <a:bodyPr vert="horz" lIns="0" tIns="0" rIns="0" bIns="0" rtlCol="0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8000" b="1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20000"/>
              </a:lnSpc>
            </a:pPr>
            <a:endParaRPr lang="en-US" sz="8000" b="0" i="0" dirty="0">
              <a:effectLst/>
              <a:latin typeface="+mj-lt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dirty="0">
                <a:effectLst/>
                <a:latin typeface="+mj-lt"/>
              </a:rPr>
              <a:t>Sign up at </a:t>
            </a: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  <a:hlinkClick r:id="rId4"/>
              </a:rPr>
              <a:t>https://key.harvard.edu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Harvard email address is necessary to access many University resources and receive announcements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. 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8000" b="0" i="0" kern="1200" dirty="0">
                <a:effectLst/>
                <a:latin typeface="+mj-lt"/>
                <a:ea typeface="+mn-ea"/>
                <a:cs typeface="Arial" panose="020B0604020202020204" pitchFamily="34" charset="0"/>
              </a:rPr>
              <a:t>It is fine to forward that addres</a:t>
            </a:r>
            <a:r>
              <a:rPr lang="en-US" sz="8000" dirty="0">
                <a:latin typeface="+mj-lt"/>
                <a:cs typeface="Arial" panose="020B0604020202020204" pitchFamily="34" charset="0"/>
              </a:rPr>
              <a:t>s to your primary email address.</a:t>
            </a:r>
          </a:p>
          <a:p>
            <a:pPr marL="1143000" indent="-11430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8000" b="0" i="0" kern="1200" dirty="0">
              <a:effectLst/>
              <a:latin typeface="+mj-lt"/>
              <a:ea typeface="+mn-ea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8000" b="1" i="0" dirty="0" err="1">
                <a:effectLst/>
                <a:latin typeface="+mj-lt"/>
              </a:rPr>
              <a:t>MessageMe</a:t>
            </a:r>
            <a:r>
              <a:rPr lang="en-US" sz="8000" b="1" i="0" dirty="0">
                <a:effectLst/>
                <a:latin typeface="+mj-lt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8000" b="0" i="0" dirty="0">
                <a:effectLst/>
                <a:latin typeface="+mj-lt"/>
              </a:rPr>
              <a:t>Activate the "</a:t>
            </a:r>
            <a:r>
              <a:rPr lang="en-US" sz="8000" b="0" i="0" dirty="0" err="1">
                <a:effectLst/>
                <a:latin typeface="+mj-lt"/>
              </a:rPr>
              <a:t>MessageMe</a:t>
            </a:r>
            <a:r>
              <a:rPr lang="en-US" sz="8000" b="0" i="0" dirty="0">
                <a:effectLst/>
                <a:latin typeface="+mj-lt"/>
              </a:rPr>
              <a:t>“ phone app for emergency university notices. You can also sign up for Message Me notifications at </a:t>
            </a:r>
            <a:r>
              <a:rPr lang="en-US" sz="8000" b="0" i="0" dirty="0">
                <a:effectLst/>
                <a:latin typeface="+mj-lt"/>
                <a:hlinkClick r:id="rId5"/>
              </a:rPr>
              <a:t>https://messageme.harvard.edu</a:t>
            </a:r>
            <a:endParaRPr lang="en-US" sz="8000" kern="1200" dirty="0">
              <a:latin typeface="+mj-lt"/>
              <a:ea typeface="+mn-ea"/>
              <a:cs typeface="Arial" panose="020B0604020202020204" pitchFamily="34" charset="0"/>
            </a:endParaRPr>
          </a:p>
          <a:p>
            <a:pPr marL="228600" indent="-22860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000" b="0" i="0" kern="1200" dirty="0">
              <a:effectLst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304801" y="1408670"/>
            <a:ext cx="5041556" cy="5078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537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7087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652" y="299146"/>
            <a:ext cx="6404696" cy="14807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Tech Support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25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34757" y="2382445"/>
            <a:ext cx="4975570" cy="298663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+mj-lt"/>
              </a:rPr>
              <a:t>To Contact the Harvard University IT  Group (HUIT)</a:t>
            </a:r>
            <a:r>
              <a:rPr lang="en-US" sz="2400" b="1" dirty="0">
                <a:latin typeface="+mj-lt"/>
              </a:rPr>
              <a:t>: </a:t>
            </a:r>
            <a:r>
              <a:rPr lang="en-US" sz="2400" dirty="0">
                <a:latin typeface="+mj-lt"/>
              </a:rPr>
              <a:t>email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  <a:hlinkClick r:id="rId3"/>
              </a:rPr>
              <a:t>ithelp@harvard.edu</a:t>
            </a:r>
            <a:r>
              <a:rPr lang="en-US" sz="2400" dirty="0">
                <a:latin typeface="+mj-lt"/>
              </a:rPr>
              <a:t> or call (617) 495-7777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  <a:p>
            <a:pPr marL="0" indent="0">
              <a:buNone/>
            </a:pPr>
            <a:r>
              <a:rPr lang="en-US" sz="2400" dirty="0">
                <a:latin typeface="+mj-lt"/>
              </a:rPr>
              <a:t>Resources for Working Remotely can be found at: </a:t>
            </a:r>
            <a:r>
              <a:rPr lang="en-US" sz="2400" dirty="0">
                <a:latin typeface="+mj-lt"/>
                <a:hlinkClick r:id="rId4"/>
              </a:rPr>
              <a:t>https://huit.harvard.edu/remote</a:t>
            </a:r>
            <a:endParaRPr lang="en-US" sz="2400" dirty="0">
              <a:latin typeface="+mj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164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close up of a cake&#10;&#10;Description automatically generated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3968" r="9065" b="-1"/>
          <a:stretch/>
        </p:blipFill>
        <p:spPr>
          <a:xfrm>
            <a:off x="7423193" y="2825415"/>
            <a:ext cx="4768807" cy="4032145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35" y="470823"/>
            <a:ext cx="5144927" cy="13202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Coronavirus Information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436" y="2022076"/>
            <a:ext cx="6359981" cy="469288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Information about Harvard’s response to COVID-19, including travel guidance and updates, can be found at </a:t>
            </a:r>
            <a:r>
              <a:rPr lang="en-US" sz="2400" dirty="0">
                <a:latin typeface="+mj-lt"/>
                <a:hlinkClick r:id="rId3"/>
              </a:rPr>
              <a:t>https://www.harvard.edu/coronavirus</a:t>
            </a:r>
            <a:endParaRPr lang="en-US" sz="2400" dirty="0">
              <a:latin typeface="+mj-lt"/>
            </a:endParaRPr>
          </a:p>
          <a:p>
            <a:pPr marL="342900" indent="-342900">
              <a:lnSpc>
                <a:spcPct val="110000"/>
              </a:lnSpc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</a:rPr>
              <a:t>As of September 2, 10 positive cases were discovered in the past 7 days, out of 7,762 tests administered.</a:t>
            </a:r>
            <a:endParaRPr lang="en-US" sz="2400" dirty="0">
              <a:latin typeface="Century Gothic"/>
            </a:endParaRPr>
          </a:p>
          <a:p>
            <a:pPr marL="342900" indent="-342900">
              <a:lnSpc>
                <a:spcPct val="110000"/>
              </a:lnSpc>
              <a:buFont typeface="Wingdings" panose="020B0604020202020204" pitchFamily="34" charset="0"/>
              <a:buChar char="v"/>
            </a:pPr>
            <a:r>
              <a:rPr lang="en-US" sz="2400" dirty="0">
                <a:latin typeface="+mj-lt"/>
                <a:cs typeface="Arial"/>
              </a:rPr>
              <a:t>Testing Dashboard:   </a:t>
            </a:r>
            <a:r>
              <a:rPr lang="en-US" sz="2400" dirty="0">
                <a:latin typeface="+mj-lt"/>
                <a:cs typeface="Arial"/>
                <a:hlinkClick r:id="rId4"/>
              </a:rPr>
              <a:t>https://www.harvard.edu/coronavirus/harvard-university-wide-covid-19-testing-dashboard</a:t>
            </a:r>
            <a:br>
              <a:rPr lang="en-US" sz="2000" dirty="0">
                <a:latin typeface="Century Gothic"/>
                <a:ea typeface="+mn-lt"/>
                <a:cs typeface="+mn-lt"/>
              </a:rPr>
            </a:br>
            <a:endParaRPr lang="en-US">
              <a:latin typeface="Century Gothic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381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43" y="663378"/>
            <a:ext cx="5896386" cy="7476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Tech Resources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843" y="1877020"/>
            <a:ext cx="5501087" cy="193514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latin typeface="+mj-lt"/>
                <a:cs typeface="Arial"/>
              </a:rPr>
              <a:t> 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</a:rPr>
              <a:t>Slack: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+mj-lt"/>
                <a:cs typeface="Arial"/>
                <a:hlinkClick r:id="rId2"/>
              </a:rPr>
              <a:t>harvard-ethics.slack.com</a:t>
            </a:r>
            <a:endParaRPr lang="en-US"/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+mj-lt"/>
                <a:cs typeface="Arial"/>
              </a:rPr>
              <a:t>Office: </a:t>
            </a:r>
            <a:r>
              <a:rPr lang="en-US" sz="2400" b="0" i="0" u="sng" strike="noStrike" dirty="0">
                <a:solidFill>
                  <a:srgbClr val="0563C1"/>
                </a:solidFill>
                <a:effectLst/>
                <a:latin typeface="+mj-lt"/>
                <a:cs typeface="Arial"/>
                <a:hlinkClick r:id="rId3"/>
              </a:rPr>
              <a:t>https://mso.harvard.edu/</a:t>
            </a:r>
            <a:endParaRPr lang="en-US" sz="2400" b="0" i="0" u="sng" strike="noStrike" dirty="0">
              <a:solidFill>
                <a:srgbClr val="0563C1"/>
              </a:solidFill>
              <a:effectLst/>
              <a:latin typeface="+mj-lt"/>
              <a:cs typeface="Arial"/>
            </a:endParaRPr>
          </a:p>
          <a:p>
            <a:pPr fontAlgn="base">
              <a:lnSpc>
                <a:spcPct val="100000"/>
              </a:lnSpc>
              <a:spcAft>
                <a:spcPts val="20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00"/>
                </a:solidFill>
                <a:latin typeface="+mj-lt"/>
                <a:cs typeface="Arial"/>
              </a:rPr>
              <a:t> </a:t>
            </a:r>
            <a:r>
              <a:rPr lang="en-US" sz="2400" b="0" i="0">
                <a:solidFill>
                  <a:srgbClr val="000000"/>
                </a:solidFill>
                <a:effectLst/>
                <a:latin typeface="+mj-lt"/>
                <a:cs typeface="Arial"/>
              </a:rPr>
              <a:t>GSuite: </a:t>
            </a:r>
            <a:r>
              <a:rPr lang="en-US" sz="2400" b="0" i="0" u="sng" strike="noStrike">
                <a:solidFill>
                  <a:srgbClr val="0563C1"/>
                </a:solidFill>
                <a:effectLst/>
                <a:latin typeface="+mj-lt"/>
                <a:cs typeface="Arial"/>
                <a:hlinkClick r:id="rId4"/>
              </a:rPr>
              <a:t>http://g.harvard.edu/</a:t>
            </a:r>
            <a:endParaRPr lang="en-US" sz="2400" b="0" i="0">
              <a:solidFill>
                <a:srgbClr val="000000"/>
              </a:solidFill>
              <a:effectLst/>
              <a:latin typeface="+mj-lt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27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3D48CE-ED4C-4D7C-A50A-182A92156E6B}"/>
              </a:ext>
            </a:extLst>
          </p:cNvPr>
          <p:cNvSpPr txBox="1"/>
          <p:nvPr/>
        </p:nvSpPr>
        <p:spPr>
          <a:xfrm>
            <a:off x="526975" y="3975004"/>
            <a:ext cx="10506269" cy="19159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 Zoom: 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latin typeface="Century Gothic"/>
                <a:ea typeface="+mn-ea"/>
                <a:cs typeface="Arial"/>
                <a:hlinkClick r:id="rId5"/>
              </a:rPr>
              <a:t>https://harvard.zoom.us/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Arial"/>
              </a:rPr>
              <a:t> 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Personal Zoom rooms for all</a:t>
            </a:r>
          </a:p>
          <a:p>
            <a:pPr lvl="1" fontAlgn="base">
              <a:spcBef>
                <a:spcPts val="500"/>
              </a:spcBef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Fellows “Lounge Room” always available </a:t>
            </a:r>
            <a:endParaRPr lang="en-US" sz="2400" dirty="0">
              <a:solidFill>
                <a:srgbClr val="000000"/>
              </a:solidFill>
              <a:latin typeface="Century Gothic"/>
            </a:endParaRPr>
          </a:p>
          <a:p>
            <a:pPr marL="457200" marR="0" lvl="1" indent="0" algn="l" defTabSz="914400">
              <a:lnSpc>
                <a:spcPct val="100000"/>
              </a:lnSpc>
              <a:spcBef>
                <a:spcPts val="5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on Zoom for your use (Meeting ID: 272 658 0518, passcode 221423) </a:t>
            </a:r>
            <a:endParaRPr lang="en-US">
              <a:cs typeface="Arial"/>
            </a:endParaRPr>
          </a:p>
        </p:txBody>
      </p:sp>
      <p:pic>
        <p:nvPicPr>
          <p:cNvPr id="8" name="Picture 7" descr="A group of people standing in front of a crowd of people watching television&#10;&#10;Description automatically generated">
            <a:extLst>
              <a:ext uri="{FF2B5EF4-FFF2-40B4-BE49-F238E27FC236}">
                <a16:creationId xmlns:a16="http://schemas.microsoft.com/office/drawing/2014/main" id="{7B317E85-E8BB-40A0-B0E7-0243ACBEB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5645" y="1"/>
            <a:ext cx="4256355" cy="44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07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27" y="4572142"/>
            <a:ext cx="7063792" cy="1970767"/>
          </a:xfr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  <a:cs typeface="+mj-cs"/>
              </a:rPr>
              <a:t>Find Out About 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r>
              <a:rPr lang="en-US" sz="4400" dirty="0">
                <a:solidFill>
                  <a:schemeClr val="tx1"/>
                </a:solidFill>
                <a:cs typeface="+mj-cs"/>
              </a:rPr>
              <a:t>Upcoming Events</a:t>
            </a:r>
            <a:br>
              <a:rPr lang="en-US" sz="4400" dirty="0">
                <a:solidFill>
                  <a:schemeClr val="tx1"/>
                </a:solidFill>
                <a:cs typeface="+mj-cs"/>
              </a:rPr>
            </a:br>
            <a:endParaRPr lang="en-US" sz="2800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9" name="Picture Placeholder 8" descr="A picture containing person, indoor, wall, man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95948" y="861637"/>
            <a:ext cx="3680533" cy="51347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Virtual Academic and Social Activities</a:t>
            </a:r>
            <a:r>
              <a:rPr lang="en-US" sz="2000" b="1" dirty="0">
                <a:solidFill>
                  <a:srgbClr val="FFFFFF"/>
                </a:solidFill>
                <a:latin typeface="Century Gothic"/>
                <a:ea typeface="+mn-lt"/>
                <a:cs typeface="+mn-lt"/>
              </a:rPr>
              <a:t>:   </a:t>
            </a:r>
            <a:r>
              <a:rPr lang="en-US" sz="2000" b="1" u="sng" dirty="0">
                <a:solidFill>
                  <a:srgbClr val="00B0F0"/>
                </a:solidFill>
                <a:latin typeface="Century Gothic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https://www.harvard.edu/coronavirus/socialize-remotely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b="1" u="sng" dirty="0">
              <a:solidFill>
                <a:srgbClr val="000000"/>
              </a:solidFill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Harvard Gazette Events:</a:t>
            </a:r>
            <a:r>
              <a:rPr lang="en-US" sz="2000" b="1" dirty="0">
                <a:latin typeface="+mj-lt"/>
                <a:cs typeface="Arial"/>
              </a:rPr>
              <a:t>  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https://news.harvard</a:t>
            </a:r>
            <a:r>
              <a:rPr lang="en-US" sz="2000" b="1" u="sng" dirty="0">
                <a:solidFill>
                  <a:srgbClr val="00B0F0"/>
                </a:solidFill>
                <a:latin typeface="+mj-l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 edu/gazette/harvard-events/</a:t>
            </a:r>
            <a:r>
              <a:rPr lang="en-US" sz="2000" dirty="0">
                <a:solidFill>
                  <a:srgbClr val="00B0F0"/>
                </a:solidFill>
                <a:latin typeface="+mj-lt"/>
                <a:cs typeface="Arial"/>
              </a:rPr>
              <a:t> </a:t>
            </a:r>
          </a:p>
          <a:p>
            <a:pPr marL="0" indent="0">
              <a:lnSpc>
                <a:spcPct val="90000"/>
              </a:lnSpc>
              <a:buNone/>
            </a:pPr>
            <a:endParaRPr lang="en-US" sz="2000" dirty="0">
              <a:latin typeface="+mj-lt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+mj-lt"/>
                <a:cs typeface="Arial"/>
              </a:rPr>
              <a:t>Contact Departments of interest to you and ask to be added to mailing lists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5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 group of people riding on the back of a boat&#10;&#10;Description automatically generated">
            <a:extLst>
              <a:ext uri="{FF2B5EF4-FFF2-40B4-BE49-F238E27FC236}">
                <a16:creationId xmlns:a16="http://schemas.microsoft.com/office/drawing/2014/main" id="{4E443C3C-D54D-4D24-98A4-BCB5E28D4A6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9467" r="31423" b="-2"/>
          <a:stretch/>
        </p:blipFill>
        <p:spPr>
          <a:xfrm>
            <a:off x="-1" y="2"/>
            <a:ext cx="4546212" cy="6179311"/>
          </a:xfrm>
          <a:noFill/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839" y="504419"/>
            <a:ext cx="6393653" cy="12046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  <a:cs typeface="Arial"/>
              </a:rPr>
              <a:t>Perks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B4E619-4CA9-4A22-920F-20396BF50470}" type="slidenum">
              <a:rPr lang="en-GB" smtClean="0"/>
              <a:pPr>
                <a:spcAft>
                  <a:spcPts val="600"/>
                </a:spcAft>
              </a:pPr>
              <a:t>29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26839" y="1929776"/>
            <a:ext cx="6485172" cy="32918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3"/>
              </a:rPr>
              <a:t>Athletic Facilities</a:t>
            </a:r>
            <a:r>
              <a:rPr lang="en-US" sz="2400">
                <a:latin typeface="Century Gothic"/>
                <a:cs typeface="Arial"/>
              </a:rPr>
              <a:t> - CURRENTLY CLOSED</a:t>
            </a: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4"/>
              </a:rPr>
              <a:t>Harvard Museums</a:t>
            </a:r>
            <a:r>
              <a:rPr lang="en-US" sz="2400">
                <a:latin typeface="Century Gothic"/>
                <a:cs typeface="Arial"/>
              </a:rPr>
              <a:t> - CURRENTLY CLOSED </a:t>
            </a: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5"/>
              </a:rPr>
              <a:t>Outings &amp; Innings</a:t>
            </a:r>
            <a:r>
              <a:rPr lang="en-US" sz="2400">
                <a:latin typeface="Century Gothic"/>
                <a:cs typeface="Arial"/>
              </a:rPr>
              <a:t> for discounts (check out the "Hidden Gems" page)</a:t>
            </a:r>
            <a:endParaRPr lang="en-US" sz="2400">
              <a:latin typeface="Century Gothic"/>
            </a:endParaRPr>
          </a:p>
          <a:p>
            <a:pPr marL="342900" indent="-342900"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  <a:hlinkClick r:id="rId6"/>
              </a:rPr>
              <a:t>Center for Wellness</a:t>
            </a:r>
            <a:r>
              <a:rPr lang="en-US" sz="2400">
                <a:latin typeface="Century Gothic"/>
                <a:cs typeface="Arial"/>
              </a:rPr>
              <a:t> classes and </a:t>
            </a:r>
            <a:r>
              <a:rPr lang="en-US" sz="2400">
                <a:latin typeface="Century Gothic"/>
                <a:cs typeface="Arial"/>
                <a:hlinkClick r:id="rId7"/>
              </a:rPr>
              <a:t>virtual resources</a:t>
            </a:r>
          </a:p>
        </p:txBody>
      </p:sp>
    </p:spTree>
    <p:extLst>
      <p:ext uri="{BB962C8B-B14F-4D97-AF65-F5344CB8AC3E}">
        <p14:creationId xmlns:p14="http://schemas.microsoft.com/office/powerpoint/2010/main" val="3519286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8244" y="2150438"/>
            <a:ext cx="4610516" cy="25691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Connecting with Each Other </a:t>
            </a:r>
            <a:r>
              <a:rPr lang="en-US" sz="4800" dirty="0">
                <a:solidFill>
                  <a:schemeClr val="tx1"/>
                </a:solidFill>
              </a:rPr>
              <a:t> </a:t>
            </a:r>
            <a:br>
              <a:rPr lang="en-US" sz="4800" dirty="0"/>
            </a:br>
            <a:endParaRPr lang="en-US" sz="4000">
              <a:solidFill>
                <a:schemeClr val="tx1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9AF053-83AB-44B3-999D-2E0374D14F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0683" r="2068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5872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054" y="1525537"/>
            <a:ext cx="6467746" cy="486629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dirty="0"/>
              <a:t>Library Orientation: Friday 9/4 at noon </a:t>
            </a:r>
            <a:br>
              <a:rPr lang="en-GB" dirty="0"/>
            </a:br>
            <a:r>
              <a:rPr lang="en-GB" dirty="0"/>
              <a:t>(via Zoom)</a:t>
            </a:r>
            <a:br>
              <a:rPr lang="en-GB" dirty="0"/>
            </a:br>
            <a:r>
              <a:rPr lang="en-GB" sz="2800"/>
              <a:t>Library services and tools info </a:t>
            </a:r>
            <a:r>
              <a:rPr lang="en-GB" sz="2800" dirty="0">
                <a:hlinkClick r:id="rId2"/>
              </a:rPr>
              <a:t>here</a:t>
            </a:r>
            <a:br>
              <a:rPr lang="en-GB" sz="2800" dirty="0"/>
            </a:br>
            <a:r>
              <a:rPr lang="en-GB" sz="2800"/>
              <a:t>Widener Virtual Tour available </a:t>
            </a:r>
            <a:r>
              <a:rPr lang="en-GB" sz="2800" dirty="0">
                <a:hlinkClick r:id="rId3"/>
              </a:rPr>
              <a:t>here</a:t>
            </a:r>
            <a:endParaRPr lang="en-GB" sz="280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tretch>
            <a:fillRect/>
          </a:stretch>
        </p:blipFill>
        <p:spPr>
          <a:xfrm>
            <a:off x="6393593" y="289249"/>
            <a:ext cx="5502776" cy="5224447"/>
          </a:xfrm>
        </p:spPr>
      </p:pic>
    </p:spTree>
    <p:extLst>
      <p:ext uri="{BB962C8B-B14F-4D97-AF65-F5344CB8AC3E}">
        <p14:creationId xmlns:p14="http://schemas.microsoft.com/office/powerpoint/2010/main" val="3818938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333C8-95D3-44A9-862A-4A5669D7E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Picture 5" descr="A group of people sitting in front of a crowd&#10;&#10;Description automatically generated">
            <a:extLst>
              <a:ext uri="{FF2B5EF4-FFF2-40B4-BE49-F238E27FC236}">
                <a16:creationId xmlns:a16="http://schemas.microsoft.com/office/drawing/2014/main" id="{53A71DE7-22C5-4DB9-8C53-F39C10B6432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646" r="16646"/>
          <a:stretch/>
        </p:blipFill>
        <p:spPr>
          <a:xfrm>
            <a:off x="6715973" y="346853"/>
            <a:ext cx="5010912" cy="5010912"/>
          </a:xfrm>
        </p:spPr>
      </p:pic>
    </p:spTree>
    <p:extLst>
      <p:ext uri="{BB962C8B-B14F-4D97-AF65-F5344CB8AC3E}">
        <p14:creationId xmlns:p14="http://schemas.microsoft.com/office/powerpoint/2010/main" val="14622995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92BB8B2D-E401-2647-9892-95951D9CF0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164" r="17085" b="-1"/>
          <a:stretch/>
        </p:blipFill>
        <p:spPr>
          <a:xfrm>
            <a:off x="2667000" y="10"/>
            <a:ext cx="6858000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34323A-4440-4925-884C-BF32AF969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4825" y="3773783"/>
            <a:ext cx="5943600" cy="25968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2886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382871" y="1609869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>
              <a:solidFill>
                <a:srgbClr val="000000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299C42-3B2B-454F-A0C5-3435F70DA7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471" r="25471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2C3AEC-BCB8-4835-A720-3D2A99386A7B}"/>
              </a:ext>
            </a:extLst>
          </p:cNvPr>
          <p:cNvSpPr txBox="1"/>
          <p:nvPr/>
        </p:nvSpPr>
        <p:spPr>
          <a:xfrm>
            <a:off x="5297724" y="457099"/>
            <a:ext cx="6223612" cy="65556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+mj-lt"/>
              </a:rPr>
              <a:t>Creating a Cohort Experience in a Virtual World:</a:t>
            </a:r>
          </a:p>
          <a:p>
            <a:endParaRPr lang="en-US" sz="3200" b="1" dirty="0">
              <a:latin typeface="+mj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Events Planned by Social Chairs</a:t>
            </a:r>
          </a:p>
          <a:p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Icebreaker.video </a:t>
            </a:r>
            <a:endParaRPr lang="en-US" dirty="0">
              <a:latin typeface="Century Gothic"/>
              <a:ea typeface="+mn-lt"/>
              <a:cs typeface="+mn-lt"/>
            </a:endParaRPr>
          </a:p>
          <a:p>
            <a:pPr marL="285750" indent="-285750">
              <a:buFont typeface="Wingdings"/>
              <a:buChar char="v"/>
            </a:pPr>
            <a:endParaRPr lang="en-US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"Walk and talk" events with random match </a:t>
            </a:r>
            <a:endParaRPr lang="en-US" dirty="0">
              <a:latin typeface="Century Gothic"/>
              <a:ea typeface="+mn-lt"/>
              <a:cs typeface="+mn-lt"/>
            </a:endParaRPr>
          </a:p>
          <a:p>
            <a:pPr marL="285750" indent="-285750">
              <a:buFont typeface="Wingdings"/>
              <a:buChar char="v"/>
            </a:pPr>
            <a:endParaRPr lang="en-US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Fellow-driven Reading Groups</a:t>
            </a:r>
          </a:p>
          <a:p>
            <a:endParaRPr lang="en-US" sz="2400" dirty="0">
              <a:latin typeface="Century Gothic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Century Gothic"/>
                <a:ea typeface="+mn-lt"/>
                <a:cs typeface="+mn-lt"/>
              </a:rPr>
              <a:t>Fellow-driven Ethics Mondays</a:t>
            </a:r>
            <a:r>
              <a:rPr lang="en-US" sz="2400" dirty="0">
                <a:latin typeface="Arial"/>
                <a:ea typeface="+mn-lt"/>
                <a:cs typeface="+mn-lt"/>
              </a:rPr>
              <a:t> </a:t>
            </a:r>
          </a:p>
          <a:p>
            <a:pPr marL="342900" indent="-342900">
              <a:buFont typeface="Wingdings"/>
              <a:buChar char="v"/>
            </a:pPr>
            <a:endParaRPr lang="en-US" sz="2400" dirty="0">
              <a:latin typeface="Arial"/>
              <a:ea typeface="+mn-lt"/>
              <a:cs typeface="+mn-lt"/>
            </a:endParaRPr>
          </a:p>
          <a:p>
            <a:pPr marL="342900" indent="-342900">
              <a:buFont typeface="Wingdings"/>
              <a:buChar char="v"/>
            </a:pPr>
            <a:r>
              <a:rPr lang="en-US" sz="2400" dirty="0">
                <a:latin typeface="+mj-lt"/>
                <a:ea typeface="+mn-lt"/>
                <a:cs typeface="+mn-lt"/>
              </a:rPr>
              <a:t>Office hours?</a:t>
            </a:r>
            <a:endParaRPr lang="en-US" dirty="0">
              <a:latin typeface="+mj-lt"/>
              <a:ea typeface="+mn-lt"/>
              <a:cs typeface="+mn-lt"/>
            </a:endParaRPr>
          </a:p>
          <a:p>
            <a:endParaRPr lang="en-US" sz="2400" dirty="0">
              <a:cs typeface="Arial"/>
            </a:endParaRPr>
          </a:p>
          <a:p>
            <a:pPr>
              <a:buFont typeface="Wingdings"/>
            </a:pPr>
            <a:endParaRPr lang="en-US" sz="2400" dirty="0">
              <a:latin typeface="Century Gothic"/>
              <a:ea typeface="+mn-lt"/>
              <a:cs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DA15EC-4039-4BC4-99BA-B16A09CCFF7B}"/>
              </a:ext>
            </a:extLst>
          </p:cNvPr>
          <p:cNvSpPr/>
          <p:nvPr/>
        </p:nvSpPr>
        <p:spPr>
          <a:xfrm>
            <a:off x="11225493" y="6321799"/>
            <a:ext cx="401731" cy="38380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3EFF655-D3CA-4B8D-893C-67678C1E9B6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4</a:t>
            </a:fld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64F0E0-FB84-4E38-BFBF-623464306E08}"/>
              </a:ext>
            </a:extLst>
          </p:cNvPr>
          <p:cNvCxnSpPr/>
          <p:nvPr/>
        </p:nvCxnSpPr>
        <p:spPr>
          <a:xfrm flipH="1">
            <a:off x="-2" y="6535271"/>
            <a:ext cx="110699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12215E-9540-46D2-BE57-94A2043AAA54}"/>
              </a:ext>
            </a:extLst>
          </p:cNvPr>
          <p:cNvCxnSpPr>
            <a:cxnSpLocks/>
          </p:cNvCxnSpPr>
          <p:nvPr/>
        </p:nvCxnSpPr>
        <p:spPr>
          <a:xfrm>
            <a:off x="11086354" y="6321799"/>
            <a:ext cx="0" cy="3838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4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776" y="1322996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</a:rPr>
              <a:t>Orientation to the </a:t>
            </a:r>
            <a:br>
              <a:rPr lang="en-US" sz="6000" dirty="0"/>
            </a:br>
            <a:r>
              <a:rPr lang="en-US" sz="6000" dirty="0">
                <a:solidFill>
                  <a:schemeClr val="tx1"/>
                </a:solidFill>
              </a:rPr>
              <a:t>Center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1" r="26944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67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504" y="610453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Mission</a:t>
            </a:r>
          </a:p>
        </p:txBody>
      </p:sp>
      <p:pic>
        <p:nvPicPr>
          <p:cNvPr id="9" name="Picture Placeholder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3732" r="31149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13504" y="2720622"/>
            <a:ext cx="6106712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dirty="0">
                <a:latin typeface="Century Gothic"/>
                <a:cs typeface="+mn-cs"/>
              </a:rPr>
              <a:t>The Edmond J. Safra Center for Ethics seeks to </a:t>
            </a:r>
            <a:r>
              <a:rPr lang="en-US" sz="2000" b="1" dirty="0">
                <a:latin typeface="Century Gothic"/>
                <a:cs typeface="+mn-cs"/>
              </a:rPr>
              <a:t>strengthen</a:t>
            </a:r>
            <a:r>
              <a:rPr lang="en-US" sz="2000" dirty="0">
                <a:latin typeface="Century Gothic"/>
                <a:cs typeface="+mn-cs"/>
              </a:rPr>
              <a:t> teaching and research about pressing ethical issues; to </a:t>
            </a:r>
            <a:r>
              <a:rPr lang="en-US" sz="2000" b="1" dirty="0">
                <a:latin typeface="Century Gothic"/>
                <a:cs typeface="+mn-cs"/>
              </a:rPr>
              <a:t>foster</a:t>
            </a:r>
            <a:r>
              <a:rPr lang="en-US" sz="2000" dirty="0">
                <a:latin typeface="Century Gothic"/>
                <a:cs typeface="+mn-cs"/>
              </a:rPr>
              <a:t> sound norms of ethical reasoning and civic discussion; and to </a:t>
            </a:r>
            <a:r>
              <a:rPr lang="en-US" sz="2000" b="1" dirty="0">
                <a:latin typeface="Century Gothic"/>
                <a:cs typeface="+mn-cs"/>
              </a:rPr>
              <a:t>share</a:t>
            </a:r>
            <a:r>
              <a:rPr lang="en-US" sz="2000" dirty="0">
                <a:latin typeface="Century Gothic"/>
                <a:cs typeface="+mn-cs"/>
              </a:rPr>
              <a:t> the work of our community in the </a:t>
            </a:r>
            <a:r>
              <a:rPr lang="en-US" sz="2000">
                <a:latin typeface="Century Gothic"/>
                <a:cs typeface="+mn-cs"/>
              </a:rPr>
              <a:t>public interest.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>
                <a:latin typeface="+mj-l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2000" dirty="0">
                <a:latin typeface="+mj-l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://ethics.harvard.edu/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9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Fellowships Offered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468" y="2638044"/>
            <a:ext cx="3363974" cy="3415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Faculty / Fellows-in-Residence</a:t>
            </a:r>
            <a:endParaRPr lang="en-US" dirty="0">
              <a:solidFill>
                <a:schemeClr val="bg1"/>
              </a:solidFill>
              <a:cs typeface="+mn-cs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Tel Aviv University Exchange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Graduate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Ethics Pedagogy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Undergraduate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 marL="285750" indent="-285750">
              <a:lnSpc>
                <a:spcPct val="90000"/>
              </a:lnSpc>
              <a:buFont typeface="Wingdings" panose="020B0604020202020204" pitchFamily="34" charset="0"/>
              <a:buChar char="v"/>
            </a:pPr>
            <a:r>
              <a:rPr lang="en-US" sz="1700" b="1">
                <a:solidFill>
                  <a:schemeClr val="bg1"/>
                </a:solidFill>
                <a:cs typeface="Arial"/>
              </a:rPr>
              <a:t>Visiting Fellows</a:t>
            </a:r>
            <a:endParaRPr lang="en-US" sz="1700" b="1" dirty="0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endParaRPr lang="en-US" sz="1700">
              <a:solidFill>
                <a:schemeClr val="bg1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en-US" sz="1700">
              <a:solidFill>
                <a:schemeClr val="bg1"/>
              </a:solidFill>
              <a:cs typeface="Arial"/>
            </a:endParaRPr>
          </a:p>
        </p:txBody>
      </p:sp>
      <p:pic>
        <p:nvPicPr>
          <p:cNvPr id="6" name="Picture Placeholder 5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1D287659-9DB1-C84A-9E42-4CCE0445FA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tretch>
            <a:fillRect/>
          </a:stretch>
        </p:blipFill>
        <p:spPr>
          <a:xfrm>
            <a:off x="5297763" y="1264976"/>
            <a:ext cx="6250768" cy="4167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D549DB-4BCB-4DD7-A551-608F100C9CEE}"/>
              </a:ext>
            </a:extLst>
          </p:cNvPr>
          <p:cNvSpPr txBox="1"/>
          <p:nvPr/>
        </p:nvSpPr>
        <p:spPr>
          <a:xfrm>
            <a:off x="5439363" y="5599289"/>
            <a:ext cx="59558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entury Gothic"/>
              </a:rPr>
              <a:t>2019's graduating senior Undergraduate Fellows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C34F6-42FF-406D-A753-CA13E62E46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63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08" y="636298"/>
            <a:ext cx="5120114" cy="169279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Naming Convention for Public Use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239" y="2167887"/>
            <a:ext cx="5792272" cy="42002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500" b="1" dirty="0">
                <a:latin typeface="+mj-lt"/>
                <a:cs typeface="+mn-cs"/>
              </a:rPr>
              <a:t>       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 Edmond J. Safra Center 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  <a:cs typeface="Arial"/>
              </a:rPr>
              <a:t> Center for Ethics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EJ Safra Center</a:t>
            </a:r>
            <a:endParaRPr lang="en-US" sz="2400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EJS Center</a:t>
            </a:r>
            <a:endParaRPr lang="en-US" sz="2400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latin typeface="+mj-lt"/>
              </a:rPr>
              <a:t> </a:t>
            </a:r>
            <a:r>
              <a:rPr lang="en-US" sz="2400" dirty="0">
                <a:highlight>
                  <a:srgbClr val="FFFF00"/>
                </a:highlight>
                <a:latin typeface="+mj-lt"/>
              </a:rPr>
              <a:t>NEVER just "Safra Center"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400" dirty="0">
                <a:latin typeface="Century Gothic"/>
              </a:rPr>
              <a:t> </a:t>
            </a:r>
          </a:p>
          <a:p>
            <a:pPr marL="457200" lvl="1" indent="0">
              <a:buNone/>
            </a:pPr>
            <a:r>
              <a:rPr lang="en-US" sz="2400" dirty="0">
                <a:latin typeface="Century Gothic"/>
                <a:cs typeface="Arial"/>
              </a:rPr>
              <a:t>Fine to mention Center affiliation on publications but not required</a:t>
            </a:r>
            <a:endParaRPr lang="en-US" sz="1800" dirty="0">
              <a:latin typeface="Arial"/>
              <a:cs typeface="Arial"/>
            </a:endParaRPr>
          </a:p>
        </p:txBody>
      </p:sp>
      <p:pic>
        <p:nvPicPr>
          <p:cNvPr id="9" name="Picture Placeholder 8" descr="A person in a white room&#10;&#10;Description generated with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7489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F2754B-9DAF-4509-AF63-D4E0435332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61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97" y="961936"/>
            <a:ext cx="3686146" cy="1771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Finding Information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846" r="4157" b="1"/>
          <a:stretch/>
        </p:blipFill>
        <p:spPr>
          <a:xfrm>
            <a:off x="6675272" y="501893"/>
            <a:ext cx="5068728" cy="4104551"/>
          </a:xfrm>
          <a:prstGeom prst="rect">
            <a:avLst/>
          </a:prstGeom>
          <a:effec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08C3C-BC44-49CE-A297-9C5A9DA2DA7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BB23F-7822-49D1-AE34-F92DA6C75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5972" y="3355693"/>
            <a:ext cx="10002301" cy="411701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</a:rPr>
              <a:t> Our website: </a:t>
            </a:r>
            <a:r>
              <a:rPr lang="en-US" sz="2400">
                <a:latin typeface="Century Gothic"/>
                <a:cs typeface="Arial"/>
                <a:hlinkClick r:id="rId3"/>
              </a:rPr>
              <a:t>ethics.harvard.edu</a:t>
            </a:r>
            <a:endParaRPr lang="en-US" sz="2400">
              <a:ea typeface="+mn-lt"/>
              <a:cs typeface="Arial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  <a:cs typeface="Arial"/>
              </a:rPr>
              <a:t> Follow Us:</a:t>
            </a:r>
            <a:endParaRPr lang="en-US" sz="2400" dirty="0">
              <a:latin typeface="Century Gothic"/>
              <a:ea typeface="+mn-lt"/>
              <a:cs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 dirty="0">
                <a:latin typeface="Century Gothic"/>
              </a:rPr>
              <a:t>Twitter: @harvardethics</a:t>
            </a:r>
            <a:endParaRPr lang="en-US" sz="2400" dirty="0">
              <a:latin typeface="Century Gothic"/>
              <a:ea typeface="+mn-lt"/>
              <a:cs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,Sans-Serif" panose="020B0604020202020204" pitchFamily="34" charset="0"/>
              <a:buChar char="v"/>
            </a:pPr>
            <a:r>
              <a:rPr lang="en-US" sz="2400">
                <a:latin typeface="Century Gothic"/>
              </a:rPr>
              <a:t>Facebook:  @harvardethics</a:t>
            </a:r>
            <a:endParaRPr lang="en-US" sz="2400">
              <a:ea typeface="+mn-lt"/>
              <a:cs typeface="+mn-lt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Font typeface="Wingdings,Sans-Serif" panose="020B0604020202020204" pitchFamily="34" charset="0"/>
              <a:buChar char="v"/>
            </a:pPr>
            <a:r>
              <a:rPr lang="en-US" sz="2400">
                <a:latin typeface="Century Gothic"/>
                <a:cs typeface="Arial"/>
              </a:rPr>
              <a:t> Public Events: </a:t>
            </a:r>
            <a:r>
              <a:rPr lang="en-US" sz="2400">
                <a:latin typeface="Century Gothic"/>
                <a:cs typeface="Arial"/>
                <a:hlinkClick r:id="rId4"/>
              </a:rPr>
              <a:t>https://ethics.harvard.edu/</a:t>
            </a:r>
            <a:r>
              <a:rPr lang="en-US" sz="2400" u="sng">
                <a:solidFill>
                  <a:srgbClr val="0070C0"/>
                </a:solidFill>
                <a:latin typeface="Century Gothic"/>
                <a:cs typeface="Arial"/>
                <a:hlinkClick r:id="rId4"/>
              </a:rPr>
              <a:t>calendar/upcoming</a:t>
            </a:r>
            <a:endParaRPr lang="en-US" sz="2400" u="sng">
              <a:solidFill>
                <a:srgbClr val="0070C0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5835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_Template_CA - v5" id="{91F2B38C-E08A-46D0-9EA0-C8E2D9504695}" vid="{05019A34-FD6E-4E67-9877-62132367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D5B3CC0521645912EA02E28B2137F" ma:contentTypeVersion="13" ma:contentTypeDescription="Create a new document." ma:contentTypeScope="" ma:versionID="159a9fbbcdf2bd6a7b2c7513880743f5">
  <xsd:schema xmlns:xsd="http://www.w3.org/2001/XMLSchema" xmlns:xs="http://www.w3.org/2001/XMLSchema" xmlns:p="http://schemas.microsoft.com/office/2006/metadata/properties" xmlns:ns2="09de4a7e-ead8-40c0-bea4-dc1c52509e03" xmlns:ns3="ea469f49-3a12-451f-8215-fd1e7e905905" targetNamespace="http://schemas.microsoft.com/office/2006/metadata/properties" ma:root="true" ma:fieldsID="87e1eca0ed2f4702fddf9f0987e00525" ns2:_="" ns3:_="">
    <xsd:import namespace="09de4a7e-ead8-40c0-bea4-dc1c52509e03"/>
    <xsd:import namespace="ea469f49-3a12-451f-8215-fd1e7e9059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e4a7e-ead8-40c0-bea4-dc1c52509e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" ma:index="20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69f49-3a12-451f-8215-fd1e7e9059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09de4a7e-ead8-40c0-bea4-dc1c52509e03" xsi:nil="true"/>
  </documentManagement>
</p:properties>
</file>

<file path=customXml/itemProps1.xml><?xml version="1.0" encoding="utf-8"?>
<ds:datastoreItem xmlns:ds="http://schemas.openxmlformats.org/officeDocument/2006/customXml" ds:itemID="{7D1C956A-F29F-44BD-A8C8-0D6BD2CC38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e4a7e-ead8-40c0-bea4-dc1c52509e03"/>
    <ds:schemaRef ds:uri="ea469f49-3a12-451f-8215-fd1e7e905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6228D5-9BE7-4F82-AB6E-A758A04F31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163F52-96AE-4DAB-9EEA-C8B1B9049CF4}">
  <ds:schemaRefs>
    <ds:schemaRef ds:uri="http://schemas.openxmlformats.org/package/2006/metadata/core-properties"/>
    <ds:schemaRef ds:uri="09de4a7e-ead8-40c0-bea4-dc1c52509e03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ea469f49-3a12-451f-8215-fd1e7e905905"/>
    <ds:schemaRef ds:uri="http://www.w3.org/XML/1998/namespace"/>
    <ds:schemaRef ds:uri="http://purl.org/dc/dcmitype/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1200</Words>
  <Application>Microsoft Office PowerPoint</Application>
  <PresentationFormat>Widescreen</PresentationFormat>
  <Paragraphs>168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Information  for Fellows </vt:lpstr>
      <vt:lpstr>Contents</vt:lpstr>
      <vt:lpstr>Connecting with Each Other   </vt:lpstr>
      <vt:lpstr>PowerPoint Presentation</vt:lpstr>
      <vt:lpstr>Orientation to the  Center</vt:lpstr>
      <vt:lpstr>Mission</vt:lpstr>
      <vt:lpstr>Fellowships Offered </vt:lpstr>
      <vt:lpstr>Naming Convention for Public Use</vt:lpstr>
      <vt:lpstr>Finding Information</vt:lpstr>
      <vt:lpstr>PowerPoint Presentation</vt:lpstr>
      <vt:lpstr>  Upcoming Center-Sponsored Public Events </vt:lpstr>
      <vt:lpstr>Sharing Your Accomplishments: We Want to Know! </vt:lpstr>
      <vt:lpstr>Making the Most of Your Fellowship Year</vt:lpstr>
      <vt:lpstr>PowerPoint Presentation</vt:lpstr>
      <vt:lpstr>PowerPoint Presentation</vt:lpstr>
      <vt:lpstr>Research Funds  and Financial Matters</vt:lpstr>
      <vt:lpstr>PowerPoint Presentation</vt:lpstr>
      <vt:lpstr>PowerPoint Presentation</vt:lpstr>
      <vt:lpstr>Directing Your Questions</vt:lpstr>
      <vt:lpstr>PowerPoint Presentation</vt:lpstr>
      <vt:lpstr>PowerPoint Presentation</vt:lpstr>
      <vt:lpstr>Harvard Resources</vt:lpstr>
      <vt:lpstr>PowerPoint Presentation</vt:lpstr>
      <vt:lpstr>PowerPoint Presentation</vt:lpstr>
      <vt:lpstr>Tech Support</vt:lpstr>
      <vt:lpstr>Coronavirus Information</vt:lpstr>
      <vt:lpstr>Tech Resources</vt:lpstr>
      <vt:lpstr>Find Out About  Upcoming Events </vt:lpstr>
      <vt:lpstr>Perks</vt:lpstr>
      <vt:lpstr>Library Orientation: Friday 9/4 at noon  (via Zoom) Library services and tools info here Widener Virtual Tour available here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 for Fellows </dc:title>
  <dc:creator/>
  <cp:lastModifiedBy/>
  <cp:revision>249</cp:revision>
  <dcterms:created xsi:type="dcterms:W3CDTF">2020-09-02T17:47:25Z</dcterms:created>
  <dcterms:modified xsi:type="dcterms:W3CDTF">2020-09-03T15:46:35Z</dcterms:modified>
</cp:coreProperties>
</file>