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3E_3E51C434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70" r:id="rId5"/>
    <p:sldId id="260" r:id="rId6"/>
    <p:sldId id="262" r:id="rId7"/>
    <p:sldId id="318" r:id="rId8"/>
    <p:sldId id="330" r:id="rId9"/>
    <p:sldId id="345" r:id="rId10"/>
    <p:sldId id="335" r:id="rId11"/>
    <p:sldId id="346" r:id="rId12"/>
    <p:sldId id="347" r:id="rId13"/>
    <p:sldId id="348" r:id="rId14"/>
    <p:sldId id="350" r:id="rId15"/>
    <p:sldId id="278" r:id="rId16"/>
    <p:sldId id="306" r:id="rId17"/>
    <p:sldId id="349" r:id="rId18"/>
    <p:sldId id="309" r:id="rId19"/>
    <p:sldId id="300" r:id="rId20"/>
    <p:sldId id="265" r:id="rId21"/>
    <p:sldId id="316" r:id="rId22"/>
    <p:sldId id="341" r:id="rId23"/>
    <p:sldId id="322" r:id="rId24"/>
    <p:sldId id="311" r:id="rId25"/>
    <p:sldId id="336" r:id="rId26"/>
    <p:sldId id="290" r:id="rId27"/>
    <p:sldId id="307" r:id="rId28"/>
    <p:sldId id="293" r:id="rId29"/>
    <p:sldId id="282" r:id="rId30"/>
    <p:sldId id="337" r:id="rId31"/>
    <p:sldId id="268" r:id="rId32"/>
    <p:sldId id="272" r:id="rId33"/>
    <p:sldId id="314" r:id="rId34"/>
    <p:sldId id="283" r:id="rId35"/>
    <p:sldId id="315" r:id="rId36"/>
    <p:sldId id="344" r:id="rId37"/>
    <p:sldId id="328" r:id="rId38"/>
    <p:sldId id="325" r:id="rId39"/>
    <p:sldId id="326" r:id="rId40"/>
    <p:sldId id="327" r:id="rId41"/>
    <p:sldId id="338" r:id="rId42"/>
    <p:sldId id="308" r:id="rId43"/>
    <p:sldId id="334" r:id="rId44"/>
    <p:sldId id="331" r:id="rId45"/>
    <p:sldId id="329" r:id="rId46"/>
    <p:sldId id="332" r:id="rId47"/>
    <p:sldId id="339" r:id="rId48"/>
    <p:sldId id="333" r:id="rId49"/>
    <p:sldId id="285" r:id="rId50"/>
    <p:sldId id="324" r:id="rId51"/>
    <p:sldId id="26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2F2F2"/>
    <a:srgbClr val="462340"/>
    <a:srgbClr val="4B374B"/>
    <a:srgbClr val="4A726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CD1CAD-FA4D-4E57-AD54-54D9C91145C9}" v="5" dt="2022-09-06T17:46:38.006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6" autoAdjust="0"/>
    <p:restoredTop sz="95226" autoAdjust="0"/>
  </p:normalViewPr>
  <p:slideViewPr>
    <p:cSldViewPr snapToGrid="0">
      <p:cViewPr varScale="1">
        <p:scale>
          <a:sx n="78" d="100"/>
          <a:sy n="78" d="100"/>
        </p:scale>
        <p:origin x="74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61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/Relationships>
</file>

<file path=ppt/comments/modernComment_13E_3E51C4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223A469-52C9-4E32-89C3-DB4F20865956}" authorId="{00000000-0000-0000-0000-000000000000}" status="resolved" created="2022-07-22T15:45:32.79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45546036" sldId="318"/>
      <ac:spMk id="3" creationId="{BC2C3AEC-BCB8-4835-A720-3D2A99386A7B}"/>
    </ac:deMkLst>
    <p188:txBody>
      <a:bodyPr/>
      <a:lstStyle/>
      <a:p>
        <a:r>
          <a:rPr lang="en-US"/>
          <a:t>would change this from "programming" to "academic" as programming seems more of an internally-used word and prob doesn't mean much to fellows. Same thought below in the last bullet point.  I might change that to "events and programming"</a:t>
        </a:r>
      </a:p>
    </p188:txBody>
  </p188:cm>
</p188:cmLst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6D1F09-74D3-468A-BF90-0F7208E7FE2A}" type="doc">
      <dgm:prSet loTypeId="urn:microsoft.com/office/officeart/2005/8/layout/vProcess5" loCatId="process" qsTypeId="urn:microsoft.com/office/officeart/2005/8/quickstyle/3d1" qsCatId="3D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FDEB7CC3-64FB-4E67-B02E-2BD17D6CC1AE}">
      <dgm:prSet/>
      <dgm:spPr/>
      <dgm:t>
        <a:bodyPr/>
        <a:lstStyle/>
        <a:p>
          <a:r>
            <a:rPr lang="en-US" dirty="0">
              <a:latin typeface="+mj-lt"/>
            </a:rPr>
            <a:t>The Center uses the Free version of Slack for messaging—so old messages aren't saved past 90 days. </a:t>
          </a:r>
        </a:p>
      </dgm:t>
    </dgm:pt>
    <dgm:pt modelId="{0E79E25B-3366-4354-BB9A-C1A942EADC4B}" type="parTrans" cxnId="{DA52C915-819F-4112-B088-01F2065B4E18}">
      <dgm:prSet/>
      <dgm:spPr/>
      <dgm:t>
        <a:bodyPr/>
        <a:lstStyle/>
        <a:p>
          <a:endParaRPr lang="en-US"/>
        </a:p>
      </dgm:t>
    </dgm:pt>
    <dgm:pt modelId="{9ABDA9F4-3242-4018-9299-EBB681832FAE}" type="sibTrans" cxnId="{DA52C915-819F-4112-B088-01F2065B4E18}">
      <dgm:prSet/>
      <dgm:spPr/>
      <dgm:t>
        <a:bodyPr/>
        <a:lstStyle/>
        <a:p>
          <a:endParaRPr lang="en-US" dirty="0"/>
        </a:p>
      </dgm:t>
    </dgm:pt>
    <dgm:pt modelId="{D831D6E9-4037-4C7D-BB84-F820598F8A8A}">
      <dgm:prSet/>
      <dgm:spPr/>
      <dgm:t>
        <a:bodyPr/>
        <a:lstStyle/>
        <a:p>
          <a:r>
            <a:rPr lang="en-US" dirty="0">
              <a:latin typeface="+mj-lt"/>
            </a:rPr>
            <a:t>Separate workspace for Fellows (some staff may join) </a:t>
          </a:r>
        </a:p>
      </dgm:t>
    </dgm:pt>
    <dgm:pt modelId="{5A754790-0C22-4963-8FA3-1B05A7CFEA8C}" type="parTrans" cxnId="{F369DBE2-9BDB-499D-91C6-F835CFBA24A4}">
      <dgm:prSet/>
      <dgm:spPr/>
      <dgm:t>
        <a:bodyPr/>
        <a:lstStyle/>
        <a:p>
          <a:endParaRPr lang="en-US"/>
        </a:p>
      </dgm:t>
    </dgm:pt>
    <dgm:pt modelId="{E9B52285-86CF-4F52-9BA8-E4DEB648C7B2}" type="sibTrans" cxnId="{F369DBE2-9BDB-499D-91C6-F835CFBA24A4}">
      <dgm:prSet/>
      <dgm:spPr/>
      <dgm:t>
        <a:bodyPr/>
        <a:lstStyle/>
        <a:p>
          <a:endParaRPr lang="en-US" dirty="0"/>
        </a:p>
      </dgm:t>
    </dgm:pt>
    <dgm:pt modelId="{BF34A23A-9CF1-4422-BEF2-9A8536D0144E}">
      <dgm:prSet/>
      <dgm:spPr/>
      <dgm:t>
        <a:bodyPr/>
        <a:lstStyle/>
        <a:p>
          <a:r>
            <a:rPr lang="en-US" dirty="0">
              <a:latin typeface="+mj-lt"/>
            </a:rPr>
            <a:t>Some channels already established, e.g. "community-building" and "fellows-in-res-seminar"</a:t>
          </a:r>
        </a:p>
      </dgm:t>
    </dgm:pt>
    <dgm:pt modelId="{4AD9E63C-07CB-44E1-9CA7-6B5F5348E1B2}" type="parTrans" cxnId="{2F7D526D-E64B-4EFC-A7BD-671BF1F3A099}">
      <dgm:prSet/>
      <dgm:spPr/>
      <dgm:t>
        <a:bodyPr/>
        <a:lstStyle/>
        <a:p>
          <a:endParaRPr lang="en-US"/>
        </a:p>
      </dgm:t>
    </dgm:pt>
    <dgm:pt modelId="{20E36B9D-E9C0-4ED7-BC1C-D19800135A6E}" type="sibTrans" cxnId="{2F7D526D-E64B-4EFC-A7BD-671BF1F3A099}">
      <dgm:prSet/>
      <dgm:spPr/>
      <dgm:t>
        <a:bodyPr/>
        <a:lstStyle/>
        <a:p>
          <a:endParaRPr lang="en-US" dirty="0"/>
        </a:p>
      </dgm:t>
    </dgm:pt>
    <dgm:pt modelId="{6800D174-074D-4EFB-839D-314444F8EC29}">
      <dgm:prSet/>
      <dgm:spPr/>
      <dgm:t>
        <a:bodyPr/>
        <a:lstStyle/>
        <a:p>
          <a:r>
            <a:rPr lang="en-US" dirty="0">
              <a:latin typeface="+mj-lt"/>
            </a:rPr>
            <a:t>Make more as you like</a:t>
          </a:r>
        </a:p>
      </dgm:t>
    </dgm:pt>
    <dgm:pt modelId="{21A8C8AA-B888-4FBC-9D6C-433EDDE4798F}" type="parTrans" cxnId="{6B48E4A1-7AAE-4FD3-8CE3-79FC56E1714C}">
      <dgm:prSet/>
      <dgm:spPr/>
      <dgm:t>
        <a:bodyPr/>
        <a:lstStyle/>
        <a:p>
          <a:endParaRPr lang="en-US"/>
        </a:p>
      </dgm:t>
    </dgm:pt>
    <dgm:pt modelId="{0EF60625-7E24-4E67-B2B8-B7473F2F3B4A}" type="sibTrans" cxnId="{6B48E4A1-7AAE-4FD3-8CE3-79FC56E1714C}">
      <dgm:prSet/>
      <dgm:spPr/>
      <dgm:t>
        <a:bodyPr/>
        <a:lstStyle/>
        <a:p>
          <a:endParaRPr lang="en-US" dirty="0"/>
        </a:p>
      </dgm:t>
    </dgm:pt>
    <dgm:pt modelId="{C4D0D64E-292D-4104-B80F-472D7D2D94AD}">
      <dgm:prSet/>
      <dgm:spPr/>
      <dgm:t>
        <a:bodyPr/>
        <a:lstStyle/>
        <a:p>
          <a:r>
            <a:rPr lang="en-US" dirty="0">
              <a:latin typeface="+mj-lt"/>
            </a:rPr>
            <a:t>Use Slack to stay connected to each other!</a:t>
          </a:r>
        </a:p>
      </dgm:t>
    </dgm:pt>
    <dgm:pt modelId="{08286E42-B68E-4844-8E2F-B270EF901ABE}" type="parTrans" cxnId="{53E91327-D579-48C0-918F-4D5DEAA50FB4}">
      <dgm:prSet/>
      <dgm:spPr/>
      <dgm:t>
        <a:bodyPr/>
        <a:lstStyle/>
        <a:p>
          <a:endParaRPr lang="en-US"/>
        </a:p>
      </dgm:t>
    </dgm:pt>
    <dgm:pt modelId="{B9B3712B-14BC-437E-A3A6-50DAB9F147B2}" type="sibTrans" cxnId="{53E91327-D579-48C0-918F-4D5DEAA50FB4}">
      <dgm:prSet/>
      <dgm:spPr/>
      <dgm:t>
        <a:bodyPr/>
        <a:lstStyle/>
        <a:p>
          <a:endParaRPr lang="en-US"/>
        </a:p>
      </dgm:t>
    </dgm:pt>
    <dgm:pt modelId="{5AE8758D-2AAA-4CD4-8BE9-911FEE364A20}" type="pres">
      <dgm:prSet presAssocID="{B76D1F09-74D3-468A-BF90-0F7208E7FE2A}" presName="outerComposite" presStyleCnt="0">
        <dgm:presLayoutVars>
          <dgm:chMax val="5"/>
          <dgm:dir/>
          <dgm:resizeHandles val="exact"/>
        </dgm:presLayoutVars>
      </dgm:prSet>
      <dgm:spPr/>
    </dgm:pt>
    <dgm:pt modelId="{E50BC713-7B9F-463A-AC6C-A1F1763DF005}" type="pres">
      <dgm:prSet presAssocID="{B76D1F09-74D3-468A-BF90-0F7208E7FE2A}" presName="dummyMaxCanvas" presStyleCnt="0">
        <dgm:presLayoutVars/>
      </dgm:prSet>
      <dgm:spPr/>
    </dgm:pt>
    <dgm:pt modelId="{506AA038-5D94-4900-B183-B234DF5842BC}" type="pres">
      <dgm:prSet presAssocID="{B76D1F09-74D3-468A-BF90-0F7208E7FE2A}" presName="FiveNodes_1" presStyleLbl="node1" presStyleIdx="0" presStyleCnt="5">
        <dgm:presLayoutVars>
          <dgm:bulletEnabled val="1"/>
        </dgm:presLayoutVars>
      </dgm:prSet>
      <dgm:spPr/>
    </dgm:pt>
    <dgm:pt modelId="{BD5631AC-1FAD-44D0-A972-9597BE010F77}" type="pres">
      <dgm:prSet presAssocID="{B76D1F09-74D3-468A-BF90-0F7208E7FE2A}" presName="FiveNodes_2" presStyleLbl="node1" presStyleIdx="1" presStyleCnt="5">
        <dgm:presLayoutVars>
          <dgm:bulletEnabled val="1"/>
        </dgm:presLayoutVars>
      </dgm:prSet>
      <dgm:spPr/>
    </dgm:pt>
    <dgm:pt modelId="{DDB30550-D900-4991-92C2-338787D82774}" type="pres">
      <dgm:prSet presAssocID="{B76D1F09-74D3-468A-BF90-0F7208E7FE2A}" presName="FiveNodes_3" presStyleLbl="node1" presStyleIdx="2" presStyleCnt="5">
        <dgm:presLayoutVars>
          <dgm:bulletEnabled val="1"/>
        </dgm:presLayoutVars>
      </dgm:prSet>
      <dgm:spPr/>
    </dgm:pt>
    <dgm:pt modelId="{6E0FD2F4-211D-4339-997F-4F146764F75C}" type="pres">
      <dgm:prSet presAssocID="{B76D1F09-74D3-468A-BF90-0F7208E7FE2A}" presName="FiveNodes_4" presStyleLbl="node1" presStyleIdx="3" presStyleCnt="5">
        <dgm:presLayoutVars>
          <dgm:bulletEnabled val="1"/>
        </dgm:presLayoutVars>
      </dgm:prSet>
      <dgm:spPr/>
    </dgm:pt>
    <dgm:pt modelId="{4D7536D2-7B33-4A9A-B3FC-7FA465EA00AB}" type="pres">
      <dgm:prSet presAssocID="{B76D1F09-74D3-468A-BF90-0F7208E7FE2A}" presName="FiveNodes_5" presStyleLbl="node1" presStyleIdx="4" presStyleCnt="5">
        <dgm:presLayoutVars>
          <dgm:bulletEnabled val="1"/>
        </dgm:presLayoutVars>
      </dgm:prSet>
      <dgm:spPr/>
    </dgm:pt>
    <dgm:pt modelId="{18221064-C6C3-4DD2-82DA-9FB7D4902D10}" type="pres">
      <dgm:prSet presAssocID="{B76D1F09-74D3-468A-BF90-0F7208E7FE2A}" presName="FiveConn_1-2" presStyleLbl="fgAccFollowNode1" presStyleIdx="0" presStyleCnt="4">
        <dgm:presLayoutVars>
          <dgm:bulletEnabled val="1"/>
        </dgm:presLayoutVars>
      </dgm:prSet>
      <dgm:spPr/>
    </dgm:pt>
    <dgm:pt modelId="{0124ACA3-7A22-416A-938B-38B3C237127A}" type="pres">
      <dgm:prSet presAssocID="{B76D1F09-74D3-468A-BF90-0F7208E7FE2A}" presName="FiveConn_2-3" presStyleLbl="fgAccFollowNode1" presStyleIdx="1" presStyleCnt="4">
        <dgm:presLayoutVars>
          <dgm:bulletEnabled val="1"/>
        </dgm:presLayoutVars>
      </dgm:prSet>
      <dgm:spPr/>
    </dgm:pt>
    <dgm:pt modelId="{9688008D-6B09-4F86-A832-9D6AB1640CD0}" type="pres">
      <dgm:prSet presAssocID="{B76D1F09-74D3-468A-BF90-0F7208E7FE2A}" presName="FiveConn_3-4" presStyleLbl="fgAccFollowNode1" presStyleIdx="2" presStyleCnt="4">
        <dgm:presLayoutVars>
          <dgm:bulletEnabled val="1"/>
        </dgm:presLayoutVars>
      </dgm:prSet>
      <dgm:spPr/>
    </dgm:pt>
    <dgm:pt modelId="{FBAE914A-12F7-404F-A2BF-612D08C4E618}" type="pres">
      <dgm:prSet presAssocID="{B76D1F09-74D3-468A-BF90-0F7208E7FE2A}" presName="FiveConn_4-5" presStyleLbl="fgAccFollowNode1" presStyleIdx="3" presStyleCnt="4">
        <dgm:presLayoutVars>
          <dgm:bulletEnabled val="1"/>
        </dgm:presLayoutVars>
      </dgm:prSet>
      <dgm:spPr/>
    </dgm:pt>
    <dgm:pt modelId="{4CE862F6-D4D2-4708-BAB0-CC042C1C6970}" type="pres">
      <dgm:prSet presAssocID="{B76D1F09-74D3-468A-BF90-0F7208E7FE2A}" presName="FiveNodes_1_text" presStyleLbl="node1" presStyleIdx="4" presStyleCnt="5">
        <dgm:presLayoutVars>
          <dgm:bulletEnabled val="1"/>
        </dgm:presLayoutVars>
      </dgm:prSet>
      <dgm:spPr/>
    </dgm:pt>
    <dgm:pt modelId="{73D42989-BE6C-41E5-9AE8-51DB9774A5DF}" type="pres">
      <dgm:prSet presAssocID="{B76D1F09-74D3-468A-BF90-0F7208E7FE2A}" presName="FiveNodes_2_text" presStyleLbl="node1" presStyleIdx="4" presStyleCnt="5">
        <dgm:presLayoutVars>
          <dgm:bulletEnabled val="1"/>
        </dgm:presLayoutVars>
      </dgm:prSet>
      <dgm:spPr/>
    </dgm:pt>
    <dgm:pt modelId="{14E17FCD-EDFC-4CCF-86A0-47246E5E0061}" type="pres">
      <dgm:prSet presAssocID="{B76D1F09-74D3-468A-BF90-0F7208E7FE2A}" presName="FiveNodes_3_text" presStyleLbl="node1" presStyleIdx="4" presStyleCnt="5">
        <dgm:presLayoutVars>
          <dgm:bulletEnabled val="1"/>
        </dgm:presLayoutVars>
      </dgm:prSet>
      <dgm:spPr/>
    </dgm:pt>
    <dgm:pt modelId="{00CF6571-5195-4677-920F-0AB2D62A2359}" type="pres">
      <dgm:prSet presAssocID="{B76D1F09-74D3-468A-BF90-0F7208E7FE2A}" presName="FiveNodes_4_text" presStyleLbl="node1" presStyleIdx="4" presStyleCnt="5">
        <dgm:presLayoutVars>
          <dgm:bulletEnabled val="1"/>
        </dgm:presLayoutVars>
      </dgm:prSet>
      <dgm:spPr/>
    </dgm:pt>
    <dgm:pt modelId="{8ACBABA3-7A0C-47EF-A293-1AA96F6B5860}" type="pres">
      <dgm:prSet presAssocID="{B76D1F09-74D3-468A-BF90-0F7208E7FE2A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7E1160B-18EE-45F3-A9A5-03389DFB36FF}" type="presOf" srcId="{D831D6E9-4037-4C7D-BB84-F820598F8A8A}" destId="{BD5631AC-1FAD-44D0-A972-9597BE010F77}" srcOrd="0" destOrd="0" presId="urn:microsoft.com/office/officeart/2005/8/layout/vProcess5"/>
    <dgm:cxn modelId="{DCB7EF11-A64E-4D00-9735-8A6E89201691}" type="presOf" srcId="{FDEB7CC3-64FB-4E67-B02E-2BD17D6CC1AE}" destId="{506AA038-5D94-4900-B183-B234DF5842BC}" srcOrd="0" destOrd="0" presId="urn:microsoft.com/office/officeart/2005/8/layout/vProcess5"/>
    <dgm:cxn modelId="{DA52C915-819F-4112-B088-01F2065B4E18}" srcId="{B76D1F09-74D3-468A-BF90-0F7208E7FE2A}" destId="{FDEB7CC3-64FB-4E67-B02E-2BD17D6CC1AE}" srcOrd="0" destOrd="0" parTransId="{0E79E25B-3366-4354-BB9A-C1A942EADC4B}" sibTransId="{9ABDA9F4-3242-4018-9299-EBB681832FAE}"/>
    <dgm:cxn modelId="{D8CFA61B-CA72-43AA-BBD2-41BEF2130EB2}" type="presOf" srcId="{6800D174-074D-4EFB-839D-314444F8EC29}" destId="{6E0FD2F4-211D-4339-997F-4F146764F75C}" srcOrd="0" destOrd="0" presId="urn:microsoft.com/office/officeart/2005/8/layout/vProcess5"/>
    <dgm:cxn modelId="{F1BC7424-347A-446B-9C4A-0694B50C38A4}" type="presOf" srcId="{0EF60625-7E24-4E67-B2B8-B7473F2F3B4A}" destId="{FBAE914A-12F7-404F-A2BF-612D08C4E618}" srcOrd="0" destOrd="0" presId="urn:microsoft.com/office/officeart/2005/8/layout/vProcess5"/>
    <dgm:cxn modelId="{53E91327-D579-48C0-918F-4D5DEAA50FB4}" srcId="{B76D1F09-74D3-468A-BF90-0F7208E7FE2A}" destId="{C4D0D64E-292D-4104-B80F-472D7D2D94AD}" srcOrd="4" destOrd="0" parTransId="{08286E42-B68E-4844-8E2F-B270EF901ABE}" sibTransId="{B9B3712B-14BC-437E-A3A6-50DAB9F147B2}"/>
    <dgm:cxn modelId="{1E74EC36-3821-43C9-9A1A-B961311A4904}" type="presOf" srcId="{BF34A23A-9CF1-4422-BEF2-9A8536D0144E}" destId="{14E17FCD-EDFC-4CCF-86A0-47246E5E0061}" srcOrd="1" destOrd="0" presId="urn:microsoft.com/office/officeart/2005/8/layout/vProcess5"/>
    <dgm:cxn modelId="{2F7D526D-E64B-4EFC-A7BD-671BF1F3A099}" srcId="{B76D1F09-74D3-468A-BF90-0F7208E7FE2A}" destId="{BF34A23A-9CF1-4422-BEF2-9A8536D0144E}" srcOrd="2" destOrd="0" parTransId="{4AD9E63C-07CB-44E1-9CA7-6B5F5348E1B2}" sibTransId="{20E36B9D-E9C0-4ED7-BC1C-D19800135A6E}"/>
    <dgm:cxn modelId="{6B28386E-00AF-4687-80AB-675F3FE492A1}" type="presOf" srcId="{D831D6E9-4037-4C7D-BB84-F820598F8A8A}" destId="{73D42989-BE6C-41E5-9AE8-51DB9774A5DF}" srcOrd="1" destOrd="0" presId="urn:microsoft.com/office/officeart/2005/8/layout/vProcess5"/>
    <dgm:cxn modelId="{AB2FF098-6B73-42DB-905A-B31A292F0E48}" type="presOf" srcId="{20E36B9D-E9C0-4ED7-BC1C-D19800135A6E}" destId="{9688008D-6B09-4F86-A832-9D6AB1640CD0}" srcOrd="0" destOrd="0" presId="urn:microsoft.com/office/officeart/2005/8/layout/vProcess5"/>
    <dgm:cxn modelId="{6B48E4A1-7AAE-4FD3-8CE3-79FC56E1714C}" srcId="{B76D1F09-74D3-468A-BF90-0F7208E7FE2A}" destId="{6800D174-074D-4EFB-839D-314444F8EC29}" srcOrd="3" destOrd="0" parTransId="{21A8C8AA-B888-4FBC-9D6C-433EDDE4798F}" sibTransId="{0EF60625-7E24-4E67-B2B8-B7473F2F3B4A}"/>
    <dgm:cxn modelId="{33519ABC-77AA-4B0D-B48E-B44C32E695BB}" type="presOf" srcId="{C4D0D64E-292D-4104-B80F-472D7D2D94AD}" destId="{8ACBABA3-7A0C-47EF-A293-1AA96F6B5860}" srcOrd="1" destOrd="0" presId="urn:microsoft.com/office/officeart/2005/8/layout/vProcess5"/>
    <dgm:cxn modelId="{E28B57C2-4E32-42A4-BA95-9A1D70D7790C}" type="presOf" srcId="{6800D174-074D-4EFB-839D-314444F8EC29}" destId="{00CF6571-5195-4677-920F-0AB2D62A2359}" srcOrd="1" destOrd="0" presId="urn:microsoft.com/office/officeart/2005/8/layout/vProcess5"/>
    <dgm:cxn modelId="{F5B044C4-5EEE-46C7-9259-2B418C69449F}" type="presOf" srcId="{E9B52285-86CF-4F52-9BA8-E4DEB648C7B2}" destId="{0124ACA3-7A22-416A-938B-38B3C237127A}" srcOrd="0" destOrd="0" presId="urn:microsoft.com/office/officeart/2005/8/layout/vProcess5"/>
    <dgm:cxn modelId="{DFD9AFD8-F800-47C7-877A-5266545DED3E}" type="presOf" srcId="{C4D0D64E-292D-4104-B80F-472D7D2D94AD}" destId="{4D7536D2-7B33-4A9A-B3FC-7FA465EA00AB}" srcOrd="0" destOrd="0" presId="urn:microsoft.com/office/officeart/2005/8/layout/vProcess5"/>
    <dgm:cxn modelId="{53DFFBDD-00A7-4253-8DF9-DAA64CB0B44F}" type="presOf" srcId="{FDEB7CC3-64FB-4E67-B02E-2BD17D6CC1AE}" destId="{4CE862F6-D4D2-4708-BAB0-CC042C1C6970}" srcOrd="1" destOrd="0" presId="urn:microsoft.com/office/officeart/2005/8/layout/vProcess5"/>
    <dgm:cxn modelId="{88174DE0-4DDA-4F24-91BF-BD3174D9BFB5}" type="presOf" srcId="{9ABDA9F4-3242-4018-9299-EBB681832FAE}" destId="{18221064-C6C3-4DD2-82DA-9FB7D4902D10}" srcOrd="0" destOrd="0" presId="urn:microsoft.com/office/officeart/2005/8/layout/vProcess5"/>
    <dgm:cxn modelId="{F369DBE2-9BDB-499D-91C6-F835CFBA24A4}" srcId="{B76D1F09-74D3-468A-BF90-0F7208E7FE2A}" destId="{D831D6E9-4037-4C7D-BB84-F820598F8A8A}" srcOrd="1" destOrd="0" parTransId="{5A754790-0C22-4963-8FA3-1B05A7CFEA8C}" sibTransId="{E9B52285-86CF-4F52-9BA8-E4DEB648C7B2}"/>
    <dgm:cxn modelId="{DD43B7F0-ECA8-413C-9103-A4794CF68E41}" type="presOf" srcId="{B76D1F09-74D3-468A-BF90-0F7208E7FE2A}" destId="{5AE8758D-2AAA-4CD4-8BE9-911FEE364A20}" srcOrd="0" destOrd="0" presId="urn:microsoft.com/office/officeart/2005/8/layout/vProcess5"/>
    <dgm:cxn modelId="{A13996FB-B074-4932-B620-6A0CC6798AA4}" type="presOf" srcId="{BF34A23A-9CF1-4422-BEF2-9A8536D0144E}" destId="{DDB30550-D900-4991-92C2-338787D82774}" srcOrd="0" destOrd="0" presId="urn:microsoft.com/office/officeart/2005/8/layout/vProcess5"/>
    <dgm:cxn modelId="{08849CB3-6965-4AF0-B075-2FEB05BEF636}" type="presParOf" srcId="{5AE8758D-2AAA-4CD4-8BE9-911FEE364A20}" destId="{E50BC713-7B9F-463A-AC6C-A1F1763DF005}" srcOrd="0" destOrd="0" presId="urn:microsoft.com/office/officeart/2005/8/layout/vProcess5"/>
    <dgm:cxn modelId="{36D29298-DDA8-4BF8-8086-4AF68D37874D}" type="presParOf" srcId="{5AE8758D-2AAA-4CD4-8BE9-911FEE364A20}" destId="{506AA038-5D94-4900-B183-B234DF5842BC}" srcOrd="1" destOrd="0" presId="urn:microsoft.com/office/officeart/2005/8/layout/vProcess5"/>
    <dgm:cxn modelId="{7312E66B-28A9-47AD-BEAB-6889604CB0EA}" type="presParOf" srcId="{5AE8758D-2AAA-4CD4-8BE9-911FEE364A20}" destId="{BD5631AC-1FAD-44D0-A972-9597BE010F77}" srcOrd="2" destOrd="0" presId="urn:microsoft.com/office/officeart/2005/8/layout/vProcess5"/>
    <dgm:cxn modelId="{E23EFBB5-7FD5-473F-8E13-D5AEB8B7252B}" type="presParOf" srcId="{5AE8758D-2AAA-4CD4-8BE9-911FEE364A20}" destId="{DDB30550-D900-4991-92C2-338787D82774}" srcOrd="3" destOrd="0" presId="urn:microsoft.com/office/officeart/2005/8/layout/vProcess5"/>
    <dgm:cxn modelId="{E0F2244C-F51E-40D6-89B4-C993A5705899}" type="presParOf" srcId="{5AE8758D-2AAA-4CD4-8BE9-911FEE364A20}" destId="{6E0FD2F4-211D-4339-997F-4F146764F75C}" srcOrd="4" destOrd="0" presId="urn:microsoft.com/office/officeart/2005/8/layout/vProcess5"/>
    <dgm:cxn modelId="{51CF8362-FADC-4613-8B56-E731FB4EF5F6}" type="presParOf" srcId="{5AE8758D-2AAA-4CD4-8BE9-911FEE364A20}" destId="{4D7536D2-7B33-4A9A-B3FC-7FA465EA00AB}" srcOrd="5" destOrd="0" presId="urn:microsoft.com/office/officeart/2005/8/layout/vProcess5"/>
    <dgm:cxn modelId="{C31777FD-BAE1-4049-835A-7E93D5F55DCF}" type="presParOf" srcId="{5AE8758D-2AAA-4CD4-8BE9-911FEE364A20}" destId="{18221064-C6C3-4DD2-82DA-9FB7D4902D10}" srcOrd="6" destOrd="0" presId="urn:microsoft.com/office/officeart/2005/8/layout/vProcess5"/>
    <dgm:cxn modelId="{34C33362-FEAA-4617-9027-5D002B5CD0CE}" type="presParOf" srcId="{5AE8758D-2AAA-4CD4-8BE9-911FEE364A20}" destId="{0124ACA3-7A22-416A-938B-38B3C237127A}" srcOrd="7" destOrd="0" presId="urn:microsoft.com/office/officeart/2005/8/layout/vProcess5"/>
    <dgm:cxn modelId="{C92EF975-D6A6-493A-8556-0FBC621E666A}" type="presParOf" srcId="{5AE8758D-2AAA-4CD4-8BE9-911FEE364A20}" destId="{9688008D-6B09-4F86-A832-9D6AB1640CD0}" srcOrd="8" destOrd="0" presId="urn:microsoft.com/office/officeart/2005/8/layout/vProcess5"/>
    <dgm:cxn modelId="{84512B13-F442-4980-8255-D9E86D510F06}" type="presParOf" srcId="{5AE8758D-2AAA-4CD4-8BE9-911FEE364A20}" destId="{FBAE914A-12F7-404F-A2BF-612D08C4E618}" srcOrd="9" destOrd="0" presId="urn:microsoft.com/office/officeart/2005/8/layout/vProcess5"/>
    <dgm:cxn modelId="{075C81AB-3563-484F-88E5-687A327A5752}" type="presParOf" srcId="{5AE8758D-2AAA-4CD4-8BE9-911FEE364A20}" destId="{4CE862F6-D4D2-4708-BAB0-CC042C1C6970}" srcOrd="10" destOrd="0" presId="urn:microsoft.com/office/officeart/2005/8/layout/vProcess5"/>
    <dgm:cxn modelId="{E370C77D-C3A9-492E-89B4-414100058154}" type="presParOf" srcId="{5AE8758D-2AAA-4CD4-8BE9-911FEE364A20}" destId="{73D42989-BE6C-41E5-9AE8-51DB9774A5DF}" srcOrd="11" destOrd="0" presId="urn:microsoft.com/office/officeart/2005/8/layout/vProcess5"/>
    <dgm:cxn modelId="{1059BD92-E25F-414A-A135-D127FB74C655}" type="presParOf" srcId="{5AE8758D-2AAA-4CD4-8BE9-911FEE364A20}" destId="{14E17FCD-EDFC-4CCF-86A0-47246E5E0061}" srcOrd="12" destOrd="0" presId="urn:microsoft.com/office/officeart/2005/8/layout/vProcess5"/>
    <dgm:cxn modelId="{6C2F49ED-F5B0-498A-B1A4-4D301E4EF062}" type="presParOf" srcId="{5AE8758D-2AAA-4CD4-8BE9-911FEE364A20}" destId="{00CF6571-5195-4677-920F-0AB2D62A2359}" srcOrd="13" destOrd="0" presId="urn:microsoft.com/office/officeart/2005/8/layout/vProcess5"/>
    <dgm:cxn modelId="{84673347-E002-4868-9482-D6DED2E82410}" type="presParOf" srcId="{5AE8758D-2AAA-4CD4-8BE9-911FEE364A20}" destId="{8ACBABA3-7A0C-47EF-A293-1AA96F6B586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8EDA6D-A79E-436C-A5ED-0C7E87CD4D79}" type="doc">
      <dgm:prSet loTypeId="urn:microsoft.com/office/officeart/2005/8/layout/vList2" loCatId="list" qsTypeId="urn:microsoft.com/office/officeart/2005/8/quickstyle/3d1" qsCatId="3D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0C7549C6-CD9B-4BBA-8BDB-0F45CA9C55C3}">
      <dgm:prSet/>
      <dgm:spPr/>
      <dgm:t>
        <a:bodyPr/>
        <a:lstStyle/>
        <a:p>
          <a:r>
            <a:rPr lang="en-US" dirty="0">
              <a:latin typeface="+mj-lt"/>
            </a:rPr>
            <a:t>Space booking system completely within Slack</a:t>
          </a:r>
        </a:p>
      </dgm:t>
    </dgm:pt>
    <dgm:pt modelId="{3EC5FEE8-A17E-4D1A-BCD3-1912DBF742B0}" type="parTrans" cxnId="{93F997E4-F0BB-4208-8B96-5D6BBB1AB6CF}">
      <dgm:prSet/>
      <dgm:spPr/>
      <dgm:t>
        <a:bodyPr/>
        <a:lstStyle/>
        <a:p>
          <a:endParaRPr lang="en-US"/>
        </a:p>
      </dgm:t>
    </dgm:pt>
    <dgm:pt modelId="{DC29536B-373F-4AF0-907E-568FB2DDAE41}" type="sibTrans" cxnId="{93F997E4-F0BB-4208-8B96-5D6BBB1AB6CF}">
      <dgm:prSet/>
      <dgm:spPr/>
      <dgm:t>
        <a:bodyPr/>
        <a:lstStyle/>
        <a:p>
          <a:endParaRPr lang="en-US"/>
        </a:p>
      </dgm:t>
    </dgm:pt>
    <dgm:pt modelId="{022D26D5-9E69-468B-8CB8-831719F30AA5}">
      <dgm:prSet/>
      <dgm:spPr/>
      <dgm:t>
        <a:bodyPr/>
        <a:lstStyle/>
        <a:p>
          <a:r>
            <a:rPr lang="en-US" dirty="0">
              <a:latin typeface="+mj-lt"/>
            </a:rPr>
            <a:t>Use main staff workspace Officely Channel to book </a:t>
          </a:r>
        </a:p>
      </dgm:t>
    </dgm:pt>
    <dgm:pt modelId="{DE89CF83-FF5C-4BA3-AEA9-E46A33733E53}" type="parTrans" cxnId="{C563B2AB-4D24-4210-A07D-B979716920AF}">
      <dgm:prSet/>
      <dgm:spPr/>
      <dgm:t>
        <a:bodyPr/>
        <a:lstStyle/>
        <a:p>
          <a:endParaRPr lang="en-US"/>
        </a:p>
      </dgm:t>
    </dgm:pt>
    <dgm:pt modelId="{24D11F01-A7F0-4AA3-9AC0-9F750035DA74}" type="sibTrans" cxnId="{C563B2AB-4D24-4210-A07D-B979716920AF}">
      <dgm:prSet/>
      <dgm:spPr/>
      <dgm:t>
        <a:bodyPr/>
        <a:lstStyle/>
        <a:p>
          <a:endParaRPr lang="en-US"/>
        </a:p>
      </dgm:t>
    </dgm:pt>
    <dgm:pt modelId="{30EA694E-14A3-4255-AC16-C37384AFA3BB}">
      <dgm:prSet/>
      <dgm:spPr/>
      <dgm:t>
        <a:bodyPr/>
        <a:lstStyle/>
        <a:p>
          <a:r>
            <a:rPr lang="en-US" dirty="0">
              <a:latin typeface="+mj-lt"/>
            </a:rPr>
            <a:t>Zoom room, collaboration, and hoteling spaces available</a:t>
          </a:r>
        </a:p>
      </dgm:t>
    </dgm:pt>
    <dgm:pt modelId="{2BC44BFA-3A68-4EDC-A905-2D1CD398F88F}" type="parTrans" cxnId="{75FE1EFE-D894-4695-A87A-D9634859E192}">
      <dgm:prSet/>
      <dgm:spPr/>
      <dgm:t>
        <a:bodyPr/>
        <a:lstStyle/>
        <a:p>
          <a:endParaRPr lang="en-US"/>
        </a:p>
      </dgm:t>
    </dgm:pt>
    <dgm:pt modelId="{BBBC1291-8BE4-49B9-8660-BD502F7358DE}" type="sibTrans" cxnId="{75FE1EFE-D894-4695-A87A-D9634859E192}">
      <dgm:prSet/>
      <dgm:spPr/>
      <dgm:t>
        <a:bodyPr/>
        <a:lstStyle/>
        <a:p>
          <a:endParaRPr lang="en-US"/>
        </a:p>
      </dgm:t>
    </dgm:pt>
    <dgm:pt modelId="{05F4B2ED-6481-4727-995D-935BD9A6F9DA}">
      <dgm:prSet/>
      <dgm:spPr/>
      <dgm:t>
        <a:bodyPr/>
        <a:lstStyle/>
        <a:p>
          <a:r>
            <a:rPr lang="en-US" dirty="0">
              <a:latin typeface="+mj-lt"/>
            </a:rPr>
            <a:t>Zoom Only room bookable by the hour under “Extras”</a:t>
          </a:r>
        </a:p>
      </dgm:t>
    </dgm:pt>
    <dgm:pt modelId="{B494E8FE-68A2-4746-965D-04B9CC7149A0}" type="parTrans" cxnId="{2342E08F-BBF2-45C0-BB57-498BA347ACF8}">
      <dgm:prSet/>
      <dgm:spPr/>
      <dgm:t>
        <a:bodyPr/>
        <a:lstStyle/>
        <a:p>
          <a:endParaRPr lang="en-US"/>
        </a:p>
      </dgm:t>
    </dgm:pt>
    <dgm:pt modelId="{A3E9ABB5-E394-4E78-94B4-E4DDB76E0494}" type="sibTrans" cxnId="{2342E08F-BBF2-45C0-BB57-498BA347ACF8}">
      <dgm:prSet/>
      <dgm:spPr/>
      <dgm:t>
        <a:bodyPr/>
        <a:lstStyle/>
        <a:p>
          <a:endParaRPr lang="en-US"/>
        </a:p>
      </dgm:t>
    </dgm:pt>
    <dgm:pt modelId="{6686A4A1-568D-468A-A2A6-0308C29B3C82}">
      <dgm:prSet/>
      <dgm:spPr/>
      <dgm:t>
        <a:bodyPr/>
        <a:lstStyle/>
        <a:p>
          <a:r>
            <a:rPr lang="en-US" dirty="0">
              <a:latin typeface="+mj-lt"/>
            </a:rPr>
            <a:t>Use separate channel for fellow offices?</a:t>
          </a:r>
        </a:p>
      </dgm:t>
    </dgm:pt>
    <dgm:pt modelId="{84B0267C-D601-4C05-8C17-095BC59EDAA9}" type="parTrans" cxnId="{FEAB1C7A-7E58-44A9-9FD5-9895689045EC}">
      <dgm:prSet/>
      <dgm:spPr/>
      <dgm:t>
        <a:bodyPr/>
        <a:lstStyle/>
        <a:p>
          <a:endParaRPr lang="en-US"/>
        </a:p>
      </dgm:t>
    </dgm:pt>
    <dgm:pt modelId="{46634100-6521-4819-895A-58222CF5DC53}" type="sibTrans" cxnId="{FEAB1C7A-7E58-44A9-9FD5-9895689045EC}">
      <dgm:prSet/>
      <dgm:spPr/>
      <dgm:t>
        <a:bodyPr/>
        <a:lstStyle/>
        <a:p>
          <a:endParaRPr lang="en-US"/>
        </a:p>
      </dgm:t>
    </dgm:pt>
    <dgm:pt modelId="{A78CA00B-5D96-4930-90A4-0CDF54454A7E}" type="pres">
      <dgm:prSet presAssocID="{3B8EDA6D-A79E-436C-A5ED-0C7E87CD4D79}" presName="linear" presStyleCnt="0">
        <dgm:presLayoutVars>
          <dgm:animLvl val="lvl"/>
          <dgm:resizeHandles val="exact"/>
        </dgm:presLayoutVars>
      </dgm:prSet>
      <dgm:spPr/>
    </dgm:pt>
    <dgm:pt modelId="{8A450FD1-9982-419A-A89E-4ECB3576213A}" type="pres">
      <dgm:prSet presAssocID="{0C7549C6-CD9B-4BBA-8BDB-0F45CA9C55C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9EBD3ED-5673-4181-B1C9-83B5B02DF59D}" type="pres">
      <dgm:prSet presAssocID="{DC29536B-373F-4AF0-907E-568FB2DDAE41}" presName="spacer" presStyleCnt="0"/>
      <dgm:spPr/>
    </dgm:pt>
    <dgm:pt modelId="{273AC37C-99BA-41E6-A57F-3A97D15491F8}" type="pres">
      <dgm:prSet presAssocID="{022D26D5-9E69-468B-8CB8-831719F30AA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3B14A36-6956-417F-BA10-4EBFC3E2A149}" type="pres">
      <dgm:prSet presAssocID="{24D11F01-A7F0-4AA3-9AC0-9F750035DA74}" presName="spacer" presStyleCnt="0"/>
      <dgm:spPr/>
    </dgm:pt>
    <dgm:pt modelId="{B96C25DA-3D92-4F44-9220-C8F61B8882BF}" type="pres">
      <dgm:prSet presAssocID="{30EA694E-14A3-4255-AC16-C37384AFA3B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8F04C94-0CDC-4954-BC52-F87725698C9F}" type="pres">
      <dgm:prSet presAssocID="{BBBC1291-8BE4-49B9-8660-BD502F7358DE}" presName="spacer" presStyleCnt="0"/>
      <dgm:spPr/>
    </dgm:pt>
    <dgm:pt modelId="{78203A93-86CB-45C0-983D-5BEE4E840BB5}" type="pres">
      <dgm:prSet presAssocID="{05F4B2ED-6481-4727-995D-935BD9A6F9D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7B62F0A-0C71-4ECC-BC03-230D7E9AA7BE}" type="pres">
      <dgm:prSet presAssocID="{A3E9ABB5-E394-4E78-94B4-E4DDB76E0494}" presName="spacer" presStyleCnt="0"/>
      <dgm:spPr/>
    </dgm:pt>
    <dgm:pt modelId="{BAF8C7FA-D113-4D22-9AE4-F01CB513E87D}" type="pres">
      <dgm:prSet presAssocID="{6686A4A1-568D-468A-A2A6-0308C29B3C8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DA36A25-2747-4AB4-991E-DD7FC325407C}" type="presOf" srcId="{022D26D5-9E69-468B-8CB8-831719F30AA5}" destId="{273AC37C-99BA-41E6-A57F-3A97D15491F8}" srcOrd="0" destOrd="0" presId="urn:microsoft.com/office/officeart/2005/8/layout/vList2"/>
    <dgm:cxn modelId="{90950528-EC07-4FD2-991A-8DA43CC0BA31}" type="presOf" srcId="{0C7549C6-CD9B-4BBA-8BDB-0F45CA9C55C3}" destId="{8A450FD1-9982-419A-A89E-4ECB3576213A}" srcOrd="0" destOrd="0" presId="urn:microsoft.com/office/officeart/2005/8/layout/vList2"/>
    <dgm:cxn modelId="{C012A539-B302-4879-8F6E-ED2C874A7389}" type="presOf" srcId="{30EA694E-14A3-4255-AC16-C37384AFA3BB}" destId="{B96C25DA-3D92-4F44-9220-C8F61B8882BF}" srcOrd="0" destOrd="0" presId="urn:microsoft.com/office/officeart/2005/8/layout/vList2"/>
    <dgm:cxn modelId="{8F1DDB4E-21D9-4063-A4F7-02B4E1B966E1}" type="presOf" srcId="{6686A4A1-568D-468A-A2A6-0308C29B3C82}" destId="{BAF8C7FA-D113-4D22-9AE4-F01CB513E87D}" srcOrd="0" destOrd="0" presId="urn:microsoft.com/office/officeart/2005/8/layout/vList2"/>
    <dgm:cxn modelId="{FEAB1C7A-7E58-44A9-9FD5-9895689045EC}" srcId="{3B8EDA6D-A79E-436C-A5ED-0C7E87CD4D79}" destId="{6686A4A1-568D-468A-A2A6-0308C29B3C82}" srcOrd="4" destOrd="0" parTransId="{84B0267C-D601-4C05-8C17-095BC59EDAA9}" sibTransId="{46634100-6521-4819-895A-58222CF5DC53}"/>
    <dgm:cxn modelId="{2342E08F-BBF2-45C0-BB57-498BA347ACF8}" srcId="{3B8EDA6D-A79E-436C-A5ED-0C7E87CD4D79}" destId="{05F4B2ED-6481-4727-995D-935BD9A6F9DA}" srcOrd="3" destOrd="0" parTransId="{B494E8FE-68A2-4746-965D-04B9CC7149A0}" sibTransId="{A3E9ABB5-E394-4E78-94B4-E4DDB76E0494}"/>
    <dgm:cxn modelId="{C563B2AB-4D24-4210-A07D-B979716920AF}" srcId="{3B8EDA6D-A79E-436C-A5ED-0C7E87CD4D79}" destId="{022D26D5-9E69-468B-8CB8-831719F30AA5}" srcOrd="1" destOrd="0" parTransId="{DE89CF83-FF5C-4BA3-AEA9-E46A33733E53}" sibTransId="{24D11F01-A7F0-4AA3-9AC0-9F750035DA74}"/>
    <dgm:cxn modelId="{E070D8AC-4631-46D6-AC64-087915671CDF}" type="presOf" srcId="{05F4B2ED-6481-4727-995D-935BD9A6F9DA}" destId="{78203A93-86CB-45C0-983D-5BEE4E840BB5}" srcOrd="0" destOrd="0" presId="urn:microsoft.com/office/officeart/2005/8/layout/vList2"/>
    <dgm:cxn modelId="{7C9D60DC-14B5-4ABD-B078-7ADCB62B5E11}" type="presOf" srcId="{3B8EDA6D-A79E-436C-A5ED-0C7E87CD4D79}" destId="{A78CA00B-5D96-4930-90A4-0CDF54454A7E}" srcOrd="0" destOrd="0" presId="urn:microsoft.com/office/officeart/2005/8/layout/vList2"/>
    <dgm:cxn modelId="{93F997E4-F0BB-4208-8B96-5D6BBB1AB6CF}" srcId="{3B8EDA6D-A79E-436C-A5ED-0C7E87CD4D79}" destId="{0C7549C6-CD9B-4BBA-8BDB-0F45CA9C55C3}" srcOrd="0" destOrd="0" parTransId="{3EC5FEE8-A17E-4D1A-BCD3-1912DBF742B0}" sibTransId="{DC29536B-373F-4AF0-907E-568FB2DDAE41}"/>
    <dgm:cxn modelId="{75FE1EFE-D894-4695-A87A-D9634859E192}" srcId="{3B8EDA6D-A79E-436C-A5ED-0C7E87CD4D79}" destId="{30EA694E-14A3-4255-AC16-C37384AFA3BB}" srcOrd="2" destOrd="0" parTransId="{2BC44BFA-3A68-4EDC-A905-2D1CD398F88F}" sibTransId="{BBBC1291-8BE4-49B9-8660-BD502F7358DE}"/>
    <dgm:cxn modelId="{B5E08F1C-8149-4617-A7BC-39C0BB238F8C}" type="presParOf" srcId="{A78CA00B-5D96-4930-90A4-0CDF54454A7E}" destId="{8A450FD1-9982-419A-A89E-4ECB3576213A}" srcOrd="0" destOrd="0" presId="urn:microsoft.com/office/officeart/2005/8/layout/vList2"/>
    <dgm:cxn modelId="{4E5BC0E4-CE6E-4F25-ABFD-F15C98895EA8}" type="presParOf" srcId="{A78CA00B-5D96-4930-90A4-0CDF54454A7E}" destId="{69EBD3ED-5673-4181-B1C9-83B5B02DF59D}" srcOrd="1" destOrd="0" presId="urn:microsoft.com/office/officeart/2005/8/layout/vList2"/>
    <dgm:cxn modelId="{497F7357-05E3-494B-B825-31184F6493C8}" type="presParOf" srcId="{A78CA00B-5D96-4930-90A4-0CDF54454A7E}" destId="{273AC37C-99BA-41E6-A57F-3A97D15491F8}" srcOrd="2" destOrd="0" presId="urn:microsoft.com/office/officeart/2005/8/layout/vList2"/>
    <dgm:cxn modelId="{00716B1D-2A06-4929-8223-F5A2EFDA1C7C}" type="presParOf" srcId="{A78CA00B-5D96-4930-90A4-0CDF54454A7E}" destId="{B3B14A36-6956-417F-BA10-4EBFC3E2A149}" srcOrd="3" destOrd="0" presId="urn:microsoft.com/office/officeart/2005/8/layout/vList2"/>
    <dgm:cxn modelId="{B9EA7037-C0DC-41BC-A257-48052A12E1B0}" type="presParOf" srcId="{A78CA00B-5D96-4930-90A4-0CDF54454A7E}" destId="{B96C25DA-3D92-4F44-9220-C8F61B8882BF}" srcOrd="4" destOrd="0" presId="urn:microsoft.com/office/officeart/2005/8/layout/vList2"/>
    <dgm:cxn modelId="{1C88133A-7970-4463-9CD4-713FE3DD2E71}" type="presParOf" srcId="{A78CA00B-5D96-4930-90A4-0CDF54454A7E}" destId="{08F04C94-0CDC-4954-BC52-F87725698C9F}" srcOrd="5" destOrd="0" presId="urn:microsoft.com/office/officeart/2005/8/layout/vList2"/>
    <dgm:cxn modelId="{034769B6-E7A4-489C-B438-DDABBBB00CC1}" type="presParOf" srcId="{A78CA00B-5D96-4930-90A4-0CDF54454A7E}" destId="{78203A93-86CB-45C0-983D-5BEE4E840BB5}" srcOrd="6" destOrd="0" presId="urn:microsoft.com/office/officeart/2005/8/layout/vList2"/>
    <dgm:cxn modelId="{1DD56A5E-8376-407E-9752-0181A08409C1}" type="presParOf" srcId="{A78CA00B-5D96-4930-90A4-0CDF54454A7E}" destId="{97B62F0A-0C71-4ECC-BC03-230D7E9AA7BE}" srcOrd="7" destOrd="0" presId="urn:microsoft.com/office/officeart/2005/8/layout/vList2"/>
    <dgm:cxn modelId="{5419DA96-9F0E-443E-A950-CFC91F5139CC}" type="presParOf" srcId="{A78CA00B-5D96-4930-90A4-0CDF54454A7E}" destId="{BAF8C7FA-D113-4D22-9AE4-F01CB513E87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7DC5B6-9F8D-40FB-ACCA-38E9DA08FF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B80C5B4-4B8A-4F5D-8D0C-EF16E13145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10000"/>
              </a:solidFill>
              <a:latin typeface="Century Gothic"/>
            </a:rPr>
            <a:t>Primary</a:t>
          </a:r>
          <a:r>
            <a:rPr lang="en-US" b="0" i="0" u="none" strike="noStrike" cap="none" baseline="0" noProof="0" dirty="0">
              <a:solidFill>
                <a:srgbClr val="010000"/>
              </a:solidFill>
              <a:latin typeface="Century Gothic"/>
            </a:rPr>
            <a:t> obligation:</a:t>
          </a:r>
          <a:r>
            <a:rPr lang="en-US" b="0" i="0" u="none" strike="noStrike" cap="none" baseline="0" noProof="0" dirty="0">
              <a:latin typeface="Century Gothic"/>
            </a:rPr>
            <a:t> your own research and writing</a:t>
          </a:r>
          <a:endParaRPr lang="en-US" dirty="0"/>
        </a:p>
      </dgm:t>
    </dgm:pt>
    <dgm:pt modelId="{EDCAC620-ECB3-49E5-A580-4D3F6648264D}" type="parTrans" cxnId="{2D5D8909-29B6-451D-8DD7-914087E45188}">
      <dgm:prSet/>
      <dgm:spPr/>
      <dgm:t>
        <a:bodyPr/>
        <a:lstStyle/>
        <a:p>
          <a:endParaRPr lang="en-US"/>
        </a:p>
      </dgm:t>
    </dgm:pt>
    <dgm:pt modelId="{1785F3A6-32FD-4B64-8634-A707E2009110}" type="sibTrans" cxnId="{2D5D8909-29B6-451D-8DD7-914087E45188}">
      <dgm:prSet/>
      <dgm:spPr/>
      <dgm:t>
        <a:bodyPr/>
        <a:lstStyle/>
        <a:p>
          <a:endParaRPr lang="en-US"/>
        </a:p>
      </dgm:t>
    </dgm:pt>
    <dgm:pt modelId="{FC2B6BB8-ED97-4810-8485-5E7F62FEBB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entury Gothic"/>
            </a:rPr>
            <a:t>Other obligations: seminars, lectures, dinners (when possible)</a:t>
          </a:r>
          <a:endParaRPr lang="en-US" dirty="0"/>
        </a:p>
      </dgm:t>
    </dgm:pt>
    <dgm:pt modelId="{27EF95E3-4073-467F-A3BA-64DACE47F399}" type="parTrans" cxnId="{08745CE0-DA04-410F-A1F9-BF8675FEFF66}">
      <dgm:prSet/>
      <dgm:spPr/>
      <dgm:t>
        <a:bodyPr/>
        <a:lstStyle/>
        <a:p>
          <a:endParaRPr lang="en-US"/>
        </a:p>
      </dgm:t>
    </dgm:pt>
    <dgm:pt modelId="{4BB338AA-F72B-42FD-A2DE-4CF9789B293D}" type="sibTrans" cxnId="{08745CE0-DA04-410F-A1F9-BF8675FEFF66}">
      <dgm:prSet/>
      <dgm:spPr/>
      <dgm:t>
        <a:bodyPr/>
        <a:lstStyle/>
        <a:p>
          <a:endParaRPr lang="en-US"/>
        </a:p>
      </dgm:t>
    </dgm:pt>
    <dgm:pt modelId="{6DD4356B-9320-4CC2-AFCA-B5636D52D3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entury Gothic"/>
            </a:rPr>
            <a:t>Most valuable opportunity: conversations and connections with others</a:t>
          </a:r>
          <a:endParaRPr lang="en-US" dirty="0"/>
        </a:p>
      </dgm:t>
    </dgm:pt>
    <dgm:pt modelId="{987E3784-CF90-476E-A999-4917AC8498D7}" type="parTrans" cxnId="{383D526F-61F3-49A4-A3AE-BF7BC622F918}">
      <dgm:prSet/>
      <dgm:spPr/>
      <dgm:t>
        <a:bodyPr/>
        <a:lstStyle/>
        <a:p>
          <a:endParaRPr lang="en-US"/>
        </a:p>
      </dgm:t>
    </dgm:pt>
    <dgm:pt modelId="{BDAE6B9F-5B4D-47BC-A63A-97273B35F164}" type="sibTrans" cxnId="{383D526F-61F3-49A4-A3AE-BF7BC622F918}">
      <dgm:prSet/>
      <dgm:spPr/>
      <dgm:t>
        <a:bodyPr/>
        <a:lstStyle/>
        <a:p>
          <a:endParaRPr lang="en-US"/>
        </a:p>
      </dgm:t>
    </dgm:pt>
    <dgm:pt modelId="{53A198FA-7C0A-4B96-85F7-54AF1CDCDE7C}" type="pres">
      <dgm:prSet presAssocID="{887DC5B6-9F8D-40FB-ACCA-38E9DA08FFD2}" presName="root" presStyleCnt="0">
        <dgm:presLayoutVars>
          <dgm:dir/>
          <dgm:resizeHandles val="exact"/>
        </dgm:presLayoutVars>
      </dgm:prSet>
      <dgm:spPr/>
    </dgm:pt>
    <dgm:pt modelId="{E7038C77-F866-41A6-8D80-0C641C5A942F}" type="pres">
      <dgm:prSet presAssocID="{EB80C5B4-4B8A-4F5D-8D0C-EF16E131452F}" presName="compNode" presStyleCnt="0"/>
      <dgm:spPr/>
    </dgm:pt>
    <dgm:pt modelId="{CE2AB725-00A7-47AB-9F41-9247EC4097E0}" type="pres">
      <dgm:prSet presAssocID="{EB80C5B4-4B8A-4F5D-8D0C-EF16E131452F}" presName="bgRect" presStyleLbl="bgShp" presStyleIdx="0" presStyleCnt="3"/>
      <dgm:spPr/>
    </dgm:pt>
    <dgm:pt modelId="{FF0060F2-F394-4FF6-B79C-0672C23EC623}" type="pres">
      <dgm:prSet presAssocID="{EB80C5B4-4B8A-4F5D-8D0C-EF16E13145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7B1587E6-B95C-4AD7-A8A2-C997517DA454}" type="pres">
      <dgm:prSet presAssocID="{EB80C5B4-4B8A-4F5D-8D0C-EF16E131452F}" presName="spaceRect" presStyleCnt="0"/>
      <dgm:spPr/>
    </dgm:pt>
    <dgm:pt modelId="{39174FAB-81FB-46AE-A2C6-BCDCD9E3A6DC}" type="pres">
      <dgm:prSet presAssocID="{EB80C5B4-4B8A-4F5D-8D0C-EF16E131452F}" presName="parTx" presStyleLbl="revTx" presStyleIdx="0" presStyleCnt="3">
        <dgm:presLayoutVars>
          <dgm:chMax val="0"/>
          <dgm:chPref val="0"/>
        </dgm:presLayoutVars>
      </dgm:prSet>
      <dgm:spPr/>
    </dgm:pt>
    <dgm:pt modelId="{98871963-7201-45C8-AAAD-587797ADE139}" type="pres">
      <dgm:prSet presAssocID="{1785F3A6-32FD-4B64-8634-A707E2009110}" presName="sibTrans" presStyleCnt="0"/>
      <dgm:spPr/>
    </dgm:pt>
    <dgm:pt modelId="{2CF8ABD1-C2D5-4C1C-8F6F-0D717408673B}" type="pres">
      <dgm:prSet presAssocID="{FC2B6BB8-ED97-4810-8485-5E7F62FEBBF0}" presName="compNode" presStyleCnt="0"/>
      <dgm:spPr/>
    </dgm:pt>
    <dgm:pt modelId="{C14D47A7-2D0F-4C92-9E1D-AA2BBCBC5FCD}" type="pres">
      <dgm:prSet presAssocID="{FC2B6BB8-ED97-4810-8485-5E7F62FEBBF0}" presName="bgRect" presStyleLbl="bgShp" presStyleIdx="1" presStyleCnt="3"/>
      <dgm:spPr/>
    </dgm:pt>
    <dgm:pt modelId="{07FCE32B-F618-415F-8314-8488C89BC833}" type="pres">
      <dgm:prSet presAssocID="{FC2B6BB8-ED97-4810-8485-5E7F62FEBBF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DCA503B2-98E9-4B9C-845F-71FDE1492DDA}" type="pres">
      <dgm:prSet presAssocID="{FC2B6BB8-ED97-4810-8485-5E7F62FEBBF0}" presName="spaceRect" presStyleCnt="0"/>
      <dgm:spPr/>
    </dgm:pt>
    <dgm:pt modelId="{0E628D19-6FFB-4779-A73C-E792ADCD0FD1}" type="pres">
      <dgm:prSet presAssocID="{FC2B6BB8-ED97-4810-8485-5E7F62FEBBF0}" presName="parTx" presStyleLbl="revTx" presStyleIdx="1" presStyleCnt="3">
        <dgm:presLayoutVars>
          <dgm:chMax val="0"/>
          <dgm:chPref val="0"/>
        </dgm:presLayoutVars>
      </dgm:prSet>
      <dgm:spPr/>
    </dgm:pt>
    <dgm:pt modelId="{AE56CBC5-4D0A-4106-AAB2-AA7DF2075187}" type="pres">
      <dgm:prSet presAssocID="{4BB338AA-F72B-42FD-A2DE-4CF9789B293D}" presName="sibTrans" presStyleCnt="0"/>
      <dgm:spPr/>
    </dgm:pt>
    <dgm:pt modelId="{98FA70B8-BE51-4D17-B048-12B559A54835}" type="pres">
      <dgm:prSet presAssocID="{6DD4356B-9320-4CC2-AFCA-B5636D52D3BB}" presName="compNode" presStyleCnt="0"/>
      <dgm:spPr/>
    </dgm:pt>
    <dgm:pt modelId="{58634731-9FE8-4E50-B188-D005FAA433B1}" type="pres">
      <dgm:prSet presAssocID="{6DD4356B-9320-4CC2-AFCA-B5636D52D3BB}" presName="bgRect" presStyleLbl="bgShp" presStyleIdx="2" presStyleCnt="3"/>
      <dgm:spPr/>
    </dgm:pt>
    <dgm:pt modelId="{F726D937-EC2F-4A11-B1ED-55E594148DCE}" type="pres">
      <dgm:prSet presAssocID="{6DD4356B-9320-4CC2-AFCA-B5636D52D3B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E6FFE72-7C54-4AD6-A1AB-B22953A61BEC}" type="pres">
      <dgm:prSet presAssocID="{6DD4356B-9320-4CC2-AFCA-B5636D52D3BB}" presName="spaceRect" presStyleCnt="0"/>
      <dgm:spPr/>
    </dgm:pt>
    <dgm:pt modelId="{65D75DA0-89C3-4F1B-9E8E-648C52D58C6A}" type="pres">
      <dgm:prSet presAssocID="{6DD4356B-9320-4CC2-AFCA-B5636D52D3B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D5D8909-29B6-451D-8DD7-914087E45188}" srcId="{887DC5B6-9F8D-40FB-ACCA-38E9DA08FFD2}" destId="{EB80C5B4-4B8A-4F5D-8D0C-EF16E131452F}" srcOrd="0" destOrd="0" parTransId="{EDCAC620-ECB3-49E5-A580-4D3F6648264D}" sibTransId="{1785F3A6-32FD-4B64-8634-A707E2009110}"/>
    <dgm:cxn modelId="{E3675F5B-4E90-458A-BF79-E37DBA09EF2D}" type="presOf" srcId="{6DD4356B-9320-4CC2-AFCA-B5636D52D3BB}" destId="{65D75DA0-89C3-4F1B-9E8E-648C52D58C6A}" srcOrd="0" destOrd="0" presId="urn:microsoft.com/office/officeart/2018/2/layout/IconVerticalSolidList"/>
    <dgm:cxn modelId="{FC126D68-F2E2-4F8C-A05C-63C9A1239969}" type="presOf" srcId="{FC2B6BB8-ED97-4810-8485-5E7F62FEBBF0}" destId="{0E628D19-6FFB-4779-A73C-E792ADCD0FD1}" srcOrd="0" destOrd="0" presId="urn:microsoft.com/office/officeart/2018/2/layout/IconVerticalSolidList"/>
    <dgm:cxn modelId="{3C0BE56D-675E-4A67-AF41-B044E56D0226}" type="presOf" srcId="{887DC5B6-9F8D-40FB-ACCA-38E9DA08FFD2}" destId="{53A198FA-7C0A-4B96-85F7-54AF1CDCDE7C}" srcOrd="0" destOrd="0" presId="urn:microsoft.com/office/officeart/2018/2/layout/IconVerticalSolidList"/>
    <dgm:cxn modelId="{383D526F-61F3-49A4-A3AE-BF7BC622F918}" srcId="{887DC5B6-9F8D-40FB-ACCA-38E9DA08FFD2}" destId="{6DD4356B-9320-4CC2-AFCA-B5636D52D3BB}" srcOrd="2" destOrd="0" parTransId="{987E3784-CF90-476E-A999-4917AC8498D7}" sibTransId="{BDAE6B9F-5B4D-47BC-A63A-97273B35F164}"/>
    <dgm:cxn modelId="{1B529478-1884-4C2A-85A9-4B60772F7D8F}" type="presOf" srcId="{EB80C5B4-4B8A-4F5D-8D0C-EF16E131452F}" destId="{39174FAB-81FB-46AE-A2C6-BCDCD9E3A6DC}" srcOrd="0" destOrd="0" presId="urn:microsoft.com/office/officeart/2018/2/layout/IconVerticalSolidList"/>
    <dgm:cxn modelId="{08745CE0-DA04-410F-A1F9-BF8675FEFF66}" srcId="{887DC5B6-9F8D-40FB-ACCA-38E9DA08FFD2}" destId="{FC2B6BB8-ED97-4810-8485-5E7F62FEBBF0}" srcOrd="1" destOrd="0" parTransId="{27EF95E3-4073-467F-A3BA-64DACE47F399}" sibTransId="{4BB338AA-F72B-42FD-A2DE-4CF9789B293D}"/>
    <dgm:cxn modelId="{0F424E02-5CF4-454C-89B7-BE030CF7AB42}" type="presParOf" srcId="{53A198FA-7C0A-4B96-85F7-54AF1CDCDE7C}" destId="{E7038C77-F866-41A6-8D80-0C641C5A942F}" srcOrd="0" destOrd="0" presId="urn:microsoft.com/office/officeart/2018/2/layout/IconVerticalSolidList"/>
    <dgm:cxn modelId="{EEEFB268-C65E-4E88-9FA5-C95F77DB28D5}" type="presParOf" srcId="{E7038C77-F866-41A6-8D80-0C641C5A942F}" destId="{CE2AB725-00A7-47AB-9F41-9247EC4097E0}" srcOrd="0" destOrd="0" presId="urn:microsoft.com/office/officeart/2018/2/layout/IconVerticalSolidList"/>
    <dgm:cxn modelId="{AEB456B3-B625-4E14-801C-C8ACF469DF79}" type="presParOf" srcId="{E7038C77-F866-41A6-8D80-0C641C5A942F}" destId="{FF0060F2-F394-4FF6-B79C-0672C23EC623}" srcOrd="1" destOrd="0" presId="urn:microsoft.com/office/officeart/2018/2/layout/IconVerticalSolidList"/>
    <dgm:cxn modelId="{16E83984-80D4-4188-85DD-BC2BD0AD7B3F}" type="presParOf" srcId="{E7038C77-F866-41A6-8D80-0C641C5A942F}" destId="{7B1587E6-B95C-4AD7-A8A2-C997517DA454}" srcOrd="2" destOrd="0" presId="urn:microsoft.com/office/officeart/2018/2/layout/IconVerticalSolidList"/>
    <dgm:cxn modelId="{C4EA31FA-6C3F-4C30-876F-50397049395F}" type="presParOf" srcId="{E7038C77-F866-41A6-8D80-0C641C5A942F}" destId="{39174FAB-81FB-46AE-A2C6-BCDCD9E3A6DC}" srcOrd="3" destOrd="0" presId="urn:microsoft.com/office/officeart/2018/2/layout/IconVerticalSolidList"/>
    <dgm:cxn modelId="{C2050F68-795A-4E7B-BE75-86ED324D39AE}" type="presParOf" srcId="{53A198FA-7C0A-4B96-85F7-54AF1CDCDE7C}" destId="{98871963-7201-45C8-AAAD-587797ADE139}" srcOrd="1" destOrd="0" presId="urn:microsoft.com/office/officeart/2018/2/layout/IconVerticalSolidList"/>
    <dgm:cxn modelId="{BA740216-845C-48A3-BEE8-AEF5625B7033}" type="presParOf" srcId="{53A198FA-7C0A-4B96-85F7-54AF1CDCDE7C}" destId="{2CF8ABD1-C2D5-4C1C-8F6F-0D717408673B}" srcOrd="2" destOrd="0" presId="urn:microsoft.com/office/officeart/2018/2/layout/IconVerticalSolidList"/>
    <dgm:cxn modelId="{B1C1FA46-40FC-4171-A2CD-01B93ED6F371}" type="presParOf" srcId="{2CF8ABD1-C2D5-4C1C-8F6F-0D717408673B}" destId="{C14D47A7-2D0F-4C92-9E1D-AA2BBCBC5FCD}" srcOrd="0" destOrd="0" presId="urn:microsoft.com/office/officeart/2018/2/layout/IconVerticalSolidList"/>
    <dgm:cxn modelId="{AE0FB55C-8461-4679-83A4-9E7B78EB0610}" type="presParOf" srcId="{2CF8ABD1-C2D5-4C1C-8F6F-0D717408673B}" destId="{07FCE32B-F618-415F-8314-8488C89BC833}" srcOrd="1" destOrd="0" presId="urn:microsoft.com/office/officeart/2018/2/layout/IconVerticalSolidList"/>
    <dgm:cxn modelId="{E67F0DF1-0A32-40A5-8236-04700D6ACF60}" type="presParOf" srcId="{2CF8ABD1-C2D5-4C1C-8F6F-0D717408673B}" destId="{DCA503B2-98E9-4B9C-845F-71FDE1492DDA}" srcOrd="2" destOrd="0" presId="urn:microsoft.com/office/officeart/2018/2/layout/IconVerticalSolidList"/>
    <dgm:cxn modelId="{74ED0749-9734-49F6-8E53-72E993719174}" type="presParOf" srcId="{2CF8ABD1-C2D5-4C1C-8F6F-0D717408673B}" destId="{0E628D19-6FFB-4779-A73C-E792ADCD0FD1}" srcOrd="3" destOrd="0" presId="urn:microsoft.com/office/officeart/2018/2/layout/IconVerticalSolidList"/>
    <dgm:cxn modelId="{A1F9699E-B01E-4ADB-A61F-E95D1E2CFEFE}" type="presParOf" srcId="{53A198FA-7C0A-4B96-85F7-54AF1CDCDE7C}" destId="{AE56CBC5-4D0A-4106-AAB2-AA7DF2075187}" srcOrd="3" destOrd="0" presId="urn:microsoft.com/office/officeart/2018/2/layout/IconVerticalSolidList"/>
    <dgm:cxn modelId="{3DD2E364-E07C-409D-89C6-C1033793B830}" type="presParOf" srcId="{53A198FA-7C0A-4B96-85F7-54AF1CDCDE7C}" destId="{98FA70B8-BE51-4D17-B048-12B559A54835}" srcOrd="4" destOrd="0" presId="urn:microsoft.com/office/officeart/2018/2/layout/IconVerticalSolidList"/>
    <dgm:cxn modelId="{DACBE962-0FB4-4300-80BE-83EEE78975BC}" type="presParOf" srcId="{98FA70B8-BE51-4D17-B048-12B559A54835}" destId="{58634731-9FE8-4E50-B188-D005FAA433B1}" srcOrd="0" destOrd="0" presId="urn:microsoft.com/office/officeart/2018/2/layout/IconVerticalSolidList"/>
    <dgm:cxn modelId="{57A3029A-0225-425F-943C-8292FF5994C7}" type="presParOf" srcId="{98FA70B8-BE51-4D17-B048-12B559A54835}" destId="{F726D937-EC2F-4A11-B1ED-55E594148DCE}" srcOrd="1" destOrd="0" presId="urn:microsoft.com/office/officeart/2018/2/layout/IconVerticalSolidList"/>
    <dgm:cxn modelId="{906F9E04-DC4F-40C3-805A-8377F4B86253}" type="presParOf" srcId="{98FA70B8-BE51-4D17-B048-12B559A54835}" destId="{1E6FFE72-7C54-4AD6-A1AB-B22953A61BEC}" srcOrd="2" destOrd="0" presId="urn:microsoft.com/office/officeart/2018/2/layout/IconVerticalSolidList"/>
    <dgm:cxn modelId="{76593B2D-EAFB-4919-B61E-C4A9BBC81B7D}" type="presParOf" srcId="{98FA70B8-BE51-4D17-B048-12B559A54835}" destId="{65D75DA0-89C3-4F1B-9E8E-648C52D58C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FD794C-C872-4FC5-8D4C-6B14A2E94C63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CB2ED11D-7A7B-43CF-A806-622B7B1D0270}">
      <dgm:prSet/>
      <dgm:spPr/>
      <dgm:t>
        <a:bodyPr/>
        <a:lstStyle/>
        <a:p>
          <a:pPr rtl="0"/>
          <a:r>
            <a:rPr lang="en-US" dirty="0">
              <a:latin typeface="Century Gothic"/>
              <a:cs typeface="Arial"/>
            </a:rPr>
            <a:t>Seminar scheduling survey results will be shared soon</a:t>
          </a:r>
        </a:p>
      </dgm:t>
    </dgm:pt>
    <dgm:pt modelId="{545D6C69-8007-4045-9AD1-98E675D8D80D}" type="parTrans" cxnId="{8F64D403-EB5E-4839-9E29-DB97E4B3D60A}">
      <dgm:prSet/>
      <dgm:spPr/>
      <dgm:t>
        <a:bodyPr/>
        <a:lstStyle/>
        <a:p>
          <a:endParaRPr lang="en-US"/>
        </a:p>
      </dgm:t>
    </dgm:pt>
    <dgm:pt modelId="{E410CD98-01AE-45A3-9C3A-2B22FE7C6CB2}" type="sibTrans" cxnId="{8F64D403-EB5E-4839-9E29-DB97E4B3D60A}">
      <dgm:prSet/>
      <dgm:spPr/>
      <dgm:t>
        <a:bodyPr/>
        <a:lstStyle/>
        <a:p>
          <a:endParaRPr lang="en-US"/>
        </a:p>
      </dgm:t>
    </dgm:pt>
    <dgm:pt modelId="{34D6DE6A-03F7-4CA9-833E-D287F9EF018A}">
      <dgm:prSet/>
      <dgm:spPr/>
      <dgm:t>
        <a:bodyPr/>
        <a:lstStyle/>
        <a:p>
          <a:pPr rtl="0"/>
          <a:r>
            <a:rPr lang="en-US" dirty="0">
              <a:latin typeface="Century Gothic"/>
              <a:cs typeface="Arial"/>
            </a:rPr>
            <a:t>Planning meeting </a:t>
          </a:r>
          <a:r>
            <a:rPr lang="en-US" b="1" dirty="0">
              <a:latin typeface="Century Gothic"/>
              <a:cs typeface="Arial"/>
            </a:rPr>
            <a:t>September 20 at noon</a:t>
          </a:r>
        </a:p>
      </dgm:t>
    </dgm:pt>
    <dgm:pt modelId="{F8632E26-1DA7-4435-BDF7-D9FEF6F14B76}" type="parTrans" cxnId="{FE466C44-C95F-4D63-999F-F3AF2CA41A63}">
      <dgm:prSet/>
      <dgm:spPr/>
      <dgm:t>
        <a:bodyPr/>
        <a:lstStyle/>
        <a:p>
          <a:endParaRPr lang="en-US"/>
        </a:p>
      </dgm:t>
    </dgm:pt>
    <dgm:pt modelId="{7C4C8262-3DB1-42C3-BA93-396CF424BCBB}" type="sibTrans" cxnId="{FE466C44-C95F-4D63-999F-F3AF2CA41A63}">
      <dgm:prSet/>
      <dgm:spPr/>
      <dgm:t>
        <a:bodyPr/>
        <a:lstStyle/>
        <a:p>
          <a:endParaRPr lang="en-US"/>
        </a:p>
      </dgm:t>
    </dgm:pt>
    <dgm:pt modelId="{E1FB658D-C34C-4CCC-8F5F-986ABEB4B1C7}">
      <dgm:prSet/>
      <dgm:spPr/>
      <dgm:t>
        <a:bodyPr/>
        <a:lstStyle/>
        <a:p>
          <a:r>
            <a:rPr lang="en-US" dirty="0">
              <a:latin typeface="Century Gothic"/>
              <a:cs typeface="Arial"/>
            </a:rPr>
            <a:t>Graduate Fellows need not attend</a:t>
          </a:r>
        </a:p>
      </dgm:t>
    </dgm:pt>
    <dgm:pt modelId="{0CA60EF2-CFE2-4366-B684-7977BEAA48D8}" type="parTrans" cxnId="{87402BD1-F1EE-4E2B-92CD-88D0C0350C9C}">
      <dgm:prSet/>
      <dgm:spPr/>
      <dgm:t>
        <a:bodyPr/>
        <a:lstStyle/>
        <a:p>
          <a:endParaRPr lang="en-US"/>
        </a:p>
      </dgm:t>
    </dgm:pt>
    <dgm:pt modelId="{28B52E34-4B71-45FE-954F-C0B686C300FE}" type="sibTrans" cxnId="{87402BD1-F1EE-4E2B-92CD-88D0C0350C9C}">
      <dgm:prSet/>
      <dgm:spPr/>
      <dgm:t>
        <a:bodyPr/>
        <a:lstStyle/>
        <a:p>
          <a:endParaRPr lang="en-US"/>
        </a:p>
      </dgm:t>
    </dgm:pt>
    <dgm:pt modelId="{A1FD446B-DD76-4C16-AD5E-73B0D85C2F5C}">
      <dgm:prSet/>
      <dgm:spPr/>
      <dgm:t>
        <a:bodyPr/>
        <a:lstStyle/>
        <a:p>
          <a:pPr rtl="0"/>
          <a:r>
            <a:rPr lang="en-US" dirty="0">
              <a:latin typeface="Century Gothic"/>
              <a:cs typeface="Arial"/>
            </a:rPr>
            <a:t>By </a:t>
          </a:r>
          <a:r>
            <a:rPr lang="en-US" b="1" dirty="0">
              <a:latin typeface="Century Gothic"/>
              <a:cs typeface="Arial"/>
            </a:rPr>
            <a:t>September 13</a:t>
          </a:r>
          <a:r>
            <a:rPr lang="en-US" dirty="0">
              <a:latin typeface="Century Gothic"/>
              <a:cs typeface="Arial"/>
            </a:rPr>
            <a:t>, need a 1-page summary of your work or what you’re likely to present at a seminar. </a:t>
          </a:r>
        </a:p>
      </dgm:t>
    </dgm:pt>
    <dgm:pt modelId="{69453594-F184-4913-82B4-07EC63CA749B}" type="parTrans" cxnId="{05418588-9F88-4448-9197-2947561A3FCC}">
      <dgm:prSet/>
      <dgm:spPr/>
      <dgm:t>
        <a:bodyPr/>
        <a:lstStyle/>
        <a:p>
          <a:endParaRPr lang="en-US"/>
        </a:p>
      </dgm:t>
    </dgm:pt>
    <dgm:pt modelId="{FAB0E491-24C4-4F06-A743-17F1DD9F12C0}" type="sibTrans" cxnId="{05418588-9F88-4448-9197-2947561A3FCC}">
      <dgm:prSet/>
      <dgm:spPr/>
      <dgm:t>
        <a:bodyPr/>
        <a:lstStyle/>
        <a:p>
          <a:endParaRPr lang="en-US"/>
        </a:p>
      </dgm:t>
    </dgm:pt>
    <dgm:pt modelId="{485B775A-1B4D-407B-A543-A4630CF7C39C}">
      <dgm:prSet/>
      <dgm:spPr/>
      <dgm:t>
        <a:bodyPr/>
        <a:lstStyle/>
        <a:p>
          <a:pPr rtl="0"/>
          <a:r>
            <a:rPr lang="en-US" dirty="0">
              <a:latin typeface="Century Gothic"/>
            </a:rPr>
            <a:t>Speak about your work for 1-2 minutes max</a:t>
          </a:r>
        </a:p>
      </dgm:t>
    </dgm:pt>
    <dgm:pt modelId="{0A0440B1-7DE7-4B58-90FD-303DE8DA62D0}" type="parTrans" cxnId="{844BA243-CF45-47CE-89FE-E8E028C547D8}">
      <dgm:prSet/>
      <dgm:spPr/>
      <dgm:t>
        <a:bodyPr/>
        <a:lstStyle/>
        <a:p>
          <a:endParaRPr lang="en-US"/>
        </a:p>
      </dgm:t>
    </dgm:pt>
    <dgm:pt modelId="{31FE76E7-760E-41ED-9283-3327A9609924}" type="sibTrans" cxnId="{844BA243-CF45-47CE-89FE-E8E028C547D8}">
      <dgm:prSet/>
      <dgm:spPr/>
      <dgm:t>
        <a:bodyPr/>
        <a:lstStyle/>
        <a:p>
          <a:endParaRPr lang="en-US"/>
        </a:p>
      </dgm:t>
    </dgm:pt>
    <dgm:pt modelId="{1CC8C4EA-BD8B-42D9-9BFD-3F440276C54C}" type="pres">
      <dgm:prSet presAssocID="{BFFD794C-C872-4FC5-8D4C-6B14A2E94C63}" presName="vert0" presStyleCnt="0">
        <dgm:presLayoutVars>
          <dgm:dir/>
          <dgm:animOne val="branch"/>
          <dgm:animLvl val="lvl"/>
        </dgm:presLayoutVars>
      </dgm:prSet>
      <dgm:spPr/>
    </dgm:pt>
    <dgm:pt modelId="{BC59C845-5129-4226-A7B6-D9876C281ADC}" type="pres">
      <dgm:prSet presAssocID="{CB2ED11D-7A7B-43CF-A806-622B7B1D0270}" presName="thickLine" presStyleLbl="alignNode1" presStyleIdx="0" presStyleCnt="5"/>
      <dgm:spPr/>
    </dgm:pt>
    <dgm:pt modelId="{977CFB43-79E5-4D05-B3CB-BB1DD38D4C73}" type="pres">
      <dgm:prSet presAssocID="{CB2ED11D-7A7B-43CF-A806-622B7B1D0270}" presName="horz1" presStyleCnt="0"/>
      <dgm:spPr/>
    </dgm:pt>
    <dgm:pt modelId="{82A87AFA-466D-4ACA-B334-06FB53E66539}" type="pres">
      <dgm:prSet presAssocID="{CB2ED11D-7A7B-43CF-A806-622B7B1D0270}" presName="tx1" presStyleLbl="revTx" presStyleIdx="0" presStyleCnt="5"/>
      <dgm:spPr/>
    </dgm:pt>
    <dgm:pt modelId="{C7CC496E-8FAD-4455-9D84-B05ED082EA8D}" type="pres">
      <dgm:prSet presAssocID="{CB2ED11D-7A7B-43CF-A806-622B7B1D0270}" presName="vert1" presStyleCnt="0"/>
      <dgm:spPr/>
    </dgm:pt>
    <dgm:pt modelId="{32403D3A-21E7-46BA-AB0B-DD1CBAA09CDF}" type="pres">
      <dgm:prSet presAssocID="{34D6DE6A-03F7-4CA9-833E-D287F9EF018A}" presName="thickLine" presStyleLbl="alignNode1" presStyleIdx="1" presStyleCnt="5"/>
      <dgm:spPr/>
    </dgm:pt>
    <dgm:pt modelId="{6C6933FE-5980-4234-A85B-0CB489ABEFCC}" type="pres">
      <dgm:prSet presAssocID="{34D6DE6A-03F7-4CA9-833E-D287F9EF018A}" presName="horz1" presStyleCnt="0"/>
      <dgm:spPr/>
    </dgm:pt>
    <dgm:pt modelId="{9CDEF46C-AFEA-42A3-A2E4-8D7EDA80A5D5}" type="pres">
      <dgm:prSet presAssocID="{34D6DE6A-03F7-4CA9-833E-D287F9EF018A}" presName="tx1" presStyleLbl="revTx" presStyleIdx="1" presStyleCnt="5"/>
      <dgm:spPr/>
    </dgm:pt>
    <dgm:pt modelId="{C015129E-4861-42E5-8E42-14F69BF847AA}" type="pres">
      <dgm:prSet presAssocID="{34D6DE6A-03F7-4CA9-833E-D287F9EF018A}" presName="vert1" presStyleCnt="0"/>
      <dgm:spPr/>
    </dgm:pt>
    <dgm:pt modelId="{B7AA3D80-F8F5-4FEF-AC5B-1063980748C6}" type="pres">
      <dgm:prSet presAssocID="{E1FB658D-C34C-4CCC-8F5F-986ABEB4B1C7}" presName="thickLine" presStyleLbl="alignNode1" presStyleIdx="2" presStyleCnt="5"/>
      <dgm:spPr/>
    </dgm:pt>
    <dgm:pt modelId="{CBBDB00C-50EA-4FDE-950A-E0A316404B6E}" type="pres">
      <dgm:prSet presAssocID="{E1FB658D-C34C-4CCC-8F5F-986ABEB4B1C7}" presName="horz1" presStyleCnt="0"/>
      <dgm:spPr/>
    </dgm:pt>
    <dgm:pt modelId="{D3FF7ADC-9C4A-4141-A0F4-B3B26790C2F8}" type="pres">
      <dgm:prSet presAssocID="{E1FB658D-C34C-4CCC-8F5F-986ABEB4B1C7}" presName="tx1" presStyleLbl="revTx" presStyleIdx="2" presStyleCnt="5"/>
      <dgm:spPr/>
    </dgm:pt>
    <dgm:pt modelId="{585EE2BD-56C7-47ED-89A3-B1707B47CDF6}" type="pres">
      <dgm:prSet presAssocID="{E1FB658D-C34C-4CCC-8F5F-986ABEB4B1C7}" presName="vert1" presStyleCnt="0"/>
      <dgm:spPr/>
    </dgm:pt>
    <dgm:pt modelId="{270A8EC2-1C81-43C8-9FC0-4F1747C2B69F}" type="pres">
      <dgm:prSet presAssocID="{A1FD446B-DD76-4C16-AD5E-73B0D85C2F5C}" presName="thickLine" presStyleLbl="alignNode1" presStyleIdx="3" presStyleCnt="5"/>
      <dgm:spPr/>
    </dgm:pt>
    <dgm:pt modelId="{FAA19F10-A9A6-4F13-B176-211FDAC2AB09}" type="pres">
      <dgm:prSet presAssocID="{A1FD446B-DD76-4C16-AD5E-73B0D85C2F5C}" presName="horz1" presStyleCnt="0"/>
      <dgm:spPr/>
    </dgm:pt>
    <dgm:pt modelId="{E832BD9C-CA59-4BAD-AFEC-1653156AC71B}" type="pres">
      <dgm:prSet presAssocID="{A1FD446B-DD76-4C16-AD5E-73B0D85C2F5C}" presName="tx1" presStyleLbl="revTx" presStyleIdx="3" presStyleCnt="5"/>
      <dgm:spPr/>
    </dgm:pt>
    <dgm:pt modelId="{7F394526-1A15-46FB-9967-0E0D88D52B0F}" type="pres">
      <dgm:prSet presAssocID="{A1FD446B-DD76-4C16-AD5E-73B0D85C2F5C}" presName="vert1" presStyleCnt="0"/>
      <dgm:spPr/>
    </dgm:pt>
    <dgm:pt modelId="{F5C33D0A-B5B5-467F-978C-37139E30919A}" type="pres">
      <dgm:prSet presAssocID="{485B775A-1B4D-407B-A543-A4630CF7C39C}" presName="thickLine" presStyleLbl="alignNode1" presStyleIdx="4" presStyleCnt="5"/>
      <dgm:spPr/>
    </dgm:pt>
    <dgm:pt modelId="{4FA7E645-5FD2-4F7C-8A32-120F709243C9}" type="pres">
      <dgm:prSet presAssocID="{485B775A-1B4D-407B-A543-A4630CF7C39C}" presName="horz1" presStyleCnt="0"/>
      <dgm:spPr/>
    </dgm:pt>
    <dgm:pt modelId="{A4F5E6B3-B2E2-4E6A-A5A1-52CC5B04F832}" type="pres">
      <dgm:prSet presAssocID="{485B775A-1B4D-407B-A543-A4630CF7C39C}" presName="tx1" presStyleLbl="revTx" presStyleIdx="4" presStyleCnt="5"/>
      <dgm:spPr/>
    </dgm:pt>
    <dgm:pt modelId="{412ECA39-7675-468C-AAD9-43BAF689923D}" type="pres">
      <dgm:prSet presAssocID="{485B775A-1B4D-407B-A543-A4630CF7C39C}" presName="vert1" presStyleCnt="0"/>
      <dgm:spPr/>
    </dgm:pt>
  </dgm:ptLst>
  <dgm:cxnLst>
    <dgm:cxn modelId="{8F64D403-EB5E-4839-9E29-DB97E4B3D60A}" srcId="{BFFD794C-C872-4FC5-8D4C-6B14A2E94C63}" destId="{CB2ED11D-7A7B-43CF-A806-622B7B1D0270}" srcOrd="0" destOrd="0" parTransId="{545D6C69-8007-4045-9AD1-98E675D8D80D}" sibTransId="{E410CD98-01AE-45A3-9C3A-2B22FE7C6CB2}"/>
    <dgm:cxn modelId="{844BA243-CF45-47CE-89FE-E8E028C547D8}" srcId="{BFFD794C-C872-4FC5-8D4C-6B14A2E94C63}" destId="{485B775A-1B4D-407B-A543-A4630CF7C39C}" srcOrd="4" destOrd="0" parTransId="{0A0440B1-7DE7-4B58-90FD-303DE8DA62D0}" sibTransId="{31FE76E7-760E-41ED-9283-3327A9609924}"/>
    <dgm:cxn modelId="{FE466C44-C95F-4D63-999F-F3AF2CA41A63}" srcId="{BFFD794C-C872-4FC5-8D4C-6B14A2E94C63}" destId="{34D6DE6A-03F7-4CA9-833E-D287F9EF018A}" srcOrd="1" destOrd="0" parTransId="{F8632E26-1DA7-4435-BDF7-D9FEF6F14B76}" sibTransId="{7C4C8262-3DB1-42C3-BA93-396CF424BCBB}"/>
    <dgm:cxn modelId="{5F198A4B-25D8-4DD0-8A5F-A26294D6D39B}" type="presOf" srcId="{A1FD446B-DD76-4C16-AD5E-73B0D85C2F5C}" destId="{E832BD9C-CA59-4BAD-AFEC-1653156AC71B}" srcOrd="0" destOrd="0" presId="urn:microsoft.com/office/officeart/2008/layout/LinedList"/>
    <dgm:cxn modelId="{831A5351-BA2B-46E6-980E-B288E1A5CC78}" type="presOf" srcId="{BFFD794C-C872-4FC5-8D4C-6B14A2E94C63}" destId="{1CC8C4EA-BD8B-42D9-9BFD-3F440276C54C}" srcOrd="0" destOrd="0" presId="urn:microsoft.com/office/officeart/2008/layout/LinedList"/>
    <dgm:cxn modelId="{05418588-9F88-4448-9197-2947561A3FCC}" srcId="{BFFD794C-C872-4FC5-8D4C-6B14A2E94C63}" destId="{A1FD446B-DD76-4C16-AD5E-73B0D85C2F5C}" srcOrd="3" destOrd="0" parTransId="{69453594-F184-4913-82B4-07EC63CA749B}" sibTransId="{FAB0E491-24C4-4F06-A743-17F1DD9F12C0}"/>
    <dgm:cxn modelId="{6CC95392-7292-48F3-9714-9F1F2DA4F2BB}" type="presOf" srcId="{34D6DE6A-03F7-4CA9-833E-D287F9EF018A}" destId="{9CDEF46C-AFEA-42A3-A2E4-8D7EDA80A5D5}" srcOrd="0" destOrd="0" presId="urn:microsoft.com/office/officeart/2008/layout/LinedList"/>
    <dgm:cxn modelId="{9C604FA9-02E0-4551-800B-BBBE6D583505}" type="presOf" srcId="{CB2ED11D-7A7B-43CF-A806-622B7B1D0270}" destId="{82A87AFA-466D-4ACA-B334-06FB53E66539}" srcOrd="0" destOrd="0" presId="urn:microsoft.com/office/officeart/2008/layout/LinedList"/>
    <dgm:cxn modelId="{87402BD1-F1EE-4E2B-92CD-88D0C0350C9C}" srcId="{BFFD794C-C872-4FC5-8D4C-6B14A2E94C63}" destId="{E1FB658D-C34C-4CCC-8F5F-986ABEB4B1C7}" srcOrd="2" destOrd="0" parTransId="{0CA60EF2-CFE2-4366-B684-7977BEAA48D8}" sibTransId="{28B52E34-4B71-45FE-954F-C0B686C300FE}"/>
    <dgm:cxn modelId="{CBE8E6ED-DED1-4A71-91F6-BF8C96650B5D}" type="presOf" srcId="{485B775A-1B4D-407B-A543-A4630CF7C39C}" destId="{A4F5E6B3-B2E2-4E6A-A5A1-52CC5B04F832}" srcOrd="0" destOrd="0" presId="urn:microsoft.com/office/officeart/2008/layout/LinedList"/>
    <dgm:cxn modelId="{13C175F3-23CF-4B76-837F-7C9BBBBEAE1E}" type="presOf" srcId="{E1FB658D-C34C-4CCC-8F5F-986ABEB4B1C7}" destId="{D3FF7ADC-9C4A-4141-A0F4-B3B26790C2F8}" srcOrd="0" destOrd="0" presId="urn:microsoft.com/office/officeart/2008/layout/LinedList"/>
    <dgm:cxn modelId="{5AA9CC27-7F61-494B-A5E7-EE08366C5CE8}" type="presParOf" srcId="{1CC8C4EA-BD8B-42D9-9BFD-3F440276C54C}" destId="{BC59C845-5129-4226-A7B6-D9876C281ADC}" srcOrd="0" destOrd="0" presId="urn:microsoft.com/office/officeart/2008/layout/LinedList"/>
    <dgm:cxn modelId="{6135C579-D1B7-4638-927A-D36F6C51EA89}" type="presParOf" srcId="{1CC8C4EA-BD8B-42D9-9BFD-3F440276C54C}" destId="{977CFB43-79E5-4D05-B3CB-BB1DD38D4C73}" srcOrd="1" destOrd="0" presId="urn:microsoft.com/office/officeart/2008/layout/LinedList"/>
    <dgm:cxn modelId="{50897994-C907-4431-8537-B950ABFBF034}" type="presParOf" srcId="{977CFB43-79E5-4D05-B3CB-BB1DD38D4C73}" destId="{82A87AFA-466D-4ACA-B334-06FB53E66539}" srcOrd="0" destOrd="0" presId="urn:microsoft.com/office/officeart/2008/layout/LinedList"/>
    <dgm:cxn modelId="{5E5EDB5C-43BC-403A-9A04-A716C0025CAA}" type="presParOf" srcId="{977CFB43-79E5-4D05-B3CB-BB1DD38D4C73}" destId="{C7CC496E-8FAD-4455-9D84-B05ED082EA8D}" srcOrd="1" destOrd="0" presId="urn:microsoft.com/office/officeart/2008/layout/LinedList"/>
    <dgm:cxn modelId="{6D4F7970-8F35-47A8-865F-ECDDB8D4E4F7}" type="presParOf" srcId="{1CC8C4EA-BD8B-42D9-9BFD-3F440276C54C}" destId="{32403D3A-21E7-46BA-AB0B-DD1CBAA09CDF}" srcOrd="2" destOrd="0" presId="urn:microsoft.com/office/officeart/2008/layout/LinedList"/>
    <dgm:cxn modelId="{75AEC6BB-AEC1-4B05-83A3-40E1AE6C468E}" type="presParOf" srcId="{1CC8C4EA-BD8B-42D9-9BFD-3F440276C54C}" destId="{6C6933FE-5980-4234-A85B-0CB489ABEFCC}" srcOrd="3" destOrd="0" presId="urn:microsoft.com/office/officeart/2008/layout/LinedList"/>
    <dgm:cxn modelId="{846B8969-8196-4A1B-963E-F36A9B680CC7}" type="presParOf" srcId="{6C6933FE-5980-4234-A85B-0CB489ABEFCC}" destId="{9CDEF46C-AFEA-42A3-A2E4-8D7EDA80A5D5}" srcOrd="0" destOrd="0" presId="urn:microsoft.com/office/officeart/2008/layout/LinedList"/>
    <dgm:cxn modelId="{CDBBC952-ED14-4E14-94E8-68A4AC8AEDA1}" type="presParOf" srcId="{6C6933FE-5980-4234-A85B-0CB489ABEFCC}" destId="{C015129E-4861-42E5-8E42-14F69BF847AA}" srcOrd="1" destOrd="0" presId="urn:microsoft.com/office/officeart/2008/layout/LinedList"/>
    <dgm:cxn modelId="{AD9AD4C5-E23B-4FD7-A62C-78E8E4F4A43F}" type="presParOf" srcId="{1CC8C4EA-BD8B-42D9-9BFD-3F440276C54C}" destId="{B7AA3D80-F8F5-4FEF-AC5B-1063980748C6}" srcOrd="4" destOrd="0" presId="urn:microsoft.com/office/officeart/2008/layout/LinedList"/>
    <dgm:cxn modelId="{D7E5FC5A-EB6A-473B-A0A0-661E74733592}" type="presParOf" srcId="{1CC8C4EA-BD8B-42D9-9BFD-3F440276C54C}" destId="{CBBDB00C-50EA-4FDE-950A-E0A316404B6E}" srcOrd="5" destOrd="0" presId="urn:microsoft.com/office/officeart/2008/layout/LinedList"/>
    <dgm:cxn modelId="{1400119B-9E77-4853-95EC-5892BCABCC3E}" type="presParOf" srcId="{CBBDB00C-50EA-4FDE-950A-E0A316404B6E}" destId="{D3FF7ADC-9C4A-4141-A0F4-B3B26790C2F8}" srcOrd="0" destOrd="0" presId="urn:microsoft.com/office/officeart/2008/layout/LinedList"/>
    <dgm:cxn modelId="{0047BF0D-A3AF-4746-9476-2775DC26CF07}" type="presParOf" srcId="{CBBDB00C-50EA-4FDE-950A-E0A316404B6E}" destId="{585EE2BD-56C7-47ED-89A3-B1707B47CDF6}" srcOrd="1" destOrd="0" presId="urn:microsoft.com/office/officeart/2008/layout/LinedList"/>
    <dgm:cxn modelId="{4BDA1CD0-CF59-4563-864B-0D3435C67326}" type="presParOf" srcId="{1CC8C4EA-BD8B-42D9-9BFD-3F440276C54C}" destId="{270A8EC2-1C81-43C8-9FC0-4F1747C2B69F}" srcOrd="6" destOrd="0" presId="urn:microsoft.com/office/officeart/2008/layout/LinedList"/>
    <dgm:cxn modelId="{D7C2A7C5-9800-4696-9B15-21D4BB66A214}" type="presParOf" srcId="{1CC8C4EA-BD8B-42D9-9BFD-3F440276C54C}" destId="{FAA19F10-A9A6-4F13-B176-211FDAC2AB09}" srcOrd="7" destOrd="0" presId="urn:microsoft.com/office/officeart/2008/layout/LinedList"/>
    <dgm:cxn modelId="{F172B5DE-0AD4-4C25-A063-DB25F2842925}" type="presParOf" srcId="{FAA19F10-A9A6-4F13-B176-211FDAC2AB09}" destId="{E832BD9C-CA59-4BAD-AFEC-1653156AC71B}" srcOrd="0" destOrd="0" presId="urn:microsoft.com/office/officeart/2008/layout/LinedList"/>
    <dgm:cxn modelId="{FA85EDB7-0534-4B0E-B944-68C0A9C63B95}" type="presParOf" srcId="{FAA19F10-A9A6-4F13-B176-211FDAC2AB09}" destId="{7F394526-1A15-46FB-9967-0E0D88D52B0F}" srcOrd="1" destOrd="0" presId="urn:microsoft.com/office/officeart/2008/layout/LinedList"/>
    <dgm:cxn modelId="{2BD73C59-C155-4DE2-87BA-E27FAF399EF1}" type="presParOf" srcId="{1CC8C4EA-BD8B-42D9-9BFD-3F440276C54C}" destId="{F5C33D0A-B5B5-467F-978C-37139E30919A}" srcOrd="8" destOrd="0" presId="urn:microsoft.com/office/officeart/2008/layout/LinedList"/>
    <dgm:cxn modelId="{993E24D4-820D-4789-AF72-15D5835101ED}" type="presParOf" srcId="{1CC8C4EA-BD8B-42D9-9BFD-3F440276C54C}" destId="{4FA7E645-5FD2-4F7C-8A32-120F709243C9}" srcOrd="9" destOrd="0" presId="urn:microsoft.com/office/officeart/2008/layout/LinedList"/>
    <dgm:cxn modelId="{36358E64-3E1F-4AA8-9DD9-D3959F25959A}" type="presParOf" srcId="{4FA7E645-5FD2-4F7C-8A32-120F709243C9}" destId="{A4F5E6B3-B2E2-4E6A-A5A1-52CC5B04F832}" srcOrd="0" destOrd="0" presId="urn:microsoft.com/office/officeart/2008/layout/LinedList"/>
    <dgm:cxn modelId="{5D8B49B4-2177-4D34-8B04-9F8DA7929D53}" type="presParOf" srcId="{4FA7E645-5FD2-4F7C-8A32-120F709243C9}" destId="{412ECA39-7675-468C-AAD9-43BAF689923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AA038-5D94-4900-B183-B234DF5842BC}">
      <dsp:nvSpPr>
        <dsp:cNvPr id="0" name=""/>
        <dsp:cNvSpPr/>
      </dsp:nvSpPr>
      <dsp:spPr>
        <a:xfrm>
          <a:off x="0" y="0"/>
          <a:ext cx="4657596" cy="898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The Center uses the Free version of Slack for messaging—so old messages aren't saved past 90 days. </a:t>
          </a:r>
        </a:p>
      </dsp:txBody>
      <dsp:txXfrm>
        <a:off x="26317" y="26317"/>
        <a:ext cx="3582875" cy="845903"/>
      </dsp:txXfrm>
    </dsp:sp>
    <dsp:sp modelId="{BD5631AC-1FAD-44D0-A972-9597BE010F77}">
      <dsp:nvSpPr>
        <dsp:cNvPr id="0" name=""/>
        <dsp:cNvSpPr/>
      </dsp:nvSpPr>
      <dsp:spPr>
        <a:xfrm>
          <a:off x="347807" y="1023334"/>
          <a:ext cx="4657596" cy="898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Separate workspace for Fellows (some staff may join) </a:t>
          </a:r>
        </a:p>
      </dsp:txBody>
      <dsp:txXfrm>
        <a:off x="374124" y="1049651"/>
        <a:ext cx="3673105" cy="845903"/>
      </dsp:txXfrm>
    </dsp:sp>
    <dsp:sp modelId="{DDB30550-D900-4991-92C2-338787D82774}">
      <dsp:nvSpPr>
        <dsp:cNvPr id="0" name=""/>
        <dsp:cNvSpPr/>
      </dsp:nvSpPr>
      <dsp:spPr>
        <a:xfrm>
          <a:off x="695615" y="2046669"/>
          <a:ext cx="4657596" cy="898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Some channels already established, e.g. "community-building" and "fellows-in-res-seminar"</a:t>
          </a:r>
        </a:p>
      </dsp:txBody>
      <dsp:txXfrm>
        <a:off x="721932" y="2072986"/>
        <a:ext cx="3673105" cy="845903"/>
      </dsp:txXfrm>
    </dsp:sp>
    <dsp:sp modelId="{6E0FD2F4-211D-4339-997F-4F146764F75C}">
      <dsp:nvSpPr>
        <dsp:cNvPr id="0" name=""/>
        <dsp:cNvSpPr/>
      </dsp:nvSpPr>
      <dsp:spPr>
        <a:xfrm>
          <a:off x="1043422" y="3070004"/>
          <a:ext cx="4657596" cy="898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Make more as you like</a:t>
          </a:r>
        </a:p>
      </dsp:txBody>
      <dsp:txXfrm>
        <a:off x="1069739" y="3096321"/>
        <a:ext cx="3673105" cy="845903"/>
      </dsp:txXfrm>
    </dsp:sp>
    <dsp:sp modelId="{4D7536D2-7B33-4A9A-B3FC-7FA465EA00AB}">
      <dsp:nvSpPr>
        <dsp:cNvPr id="0" name=""/>
        <dsp:cNvSpPr/>
      </dsp:nvSpPr>
      <dsp:spPr>
        <a:xfrm>
          <a:off x="1391230" y="4093339"/>
          <a:ext cx="4657596" cy="898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Use Slack to stay connected to each other!</a:t>
          </a:r>
        </a:p>
      </dsp:txBody>
      <dsp:txXfrm>
        <a:off x="1417547" y="4119656"/>
        <a:ext cx="3673105" cy="845903"/>
      </dsp:txXfrm>
    </dsp:sp>
    <dsp:sp modelId="{18221064-C6C3-4DD2-82DA-9FB7D4902D10}">
      <dsp:nvSpPr>
        <dsp:cNvPr id="0" name=""/>
        <dsp:cNvSpPr/>
      </dsp:nvSpPr>
      <dsp:spPr>
        <a:xfrm>
          <a:off x="4073547" y="656431"/>
          <a:ext cx="584049" cy="58404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4204958" y="656431"/>
        <a:ext cx="321227" cy="439497"/>
      </dsp:txXfrm>
    </dsp:sp>
    <dsp:sp modelId="{0124ACA3-7A22-416A-938B-38B3C237127A}">
      <dsp:nvSpPr>
        <dsp:cNvPr id="0" name=""/>
        <dsp:cNvSpPr/>
      </dsp:nvSpPr>
      <dsp:spPr>
        <a:xfrm>
          <a:off x="4421354" y="1679766"/>
          <a:ext cx="584049" cy="58404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4552765" y="1679766"/>
        <a:ext cx="321227" cy="439497"/>
      </dsp:txXfrm>
    </dsp:sp>
    <dsp:sp modelId="{9688008D-6B09-4F86-A832-9D6AB1640CD0}">
      <dsp:nvSpPr>
        <dsp:cNvPr id="0" name=""/>
        <dsp:cNvSpPr/>
      </dsp:nvSpPr>
      <dsp:spPr>
        <a:xfrm>
          <a:off x="4769162" y="2688125"/>
          <a:ext cx="584049" cy="58404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4900573" y="2688125"/>
        <a:ext cx="321227" cy="439497"/>
      </dsp:txXfrm>
    </dsp:sp>
    <dsp:sp modelId="{FBAE914A-12F7-404F-A2BF-612D08C4E618}">
      <dsp:nvSpPr>
        <dsp:cNvPr id="0" name=""/>
        <dsp:cNvSpPr/>
      </dsp:nvSpPr>
      <dsp:spPr>
        <a:xfrm>
          <a:off x="5116969" y="3721444"/>
          <a:ext cx="584049" cy="58404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5248380" y="3721444"/>
        <a:ext cx="321227" cy="439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50FD1-9982-419A-A89E-4ECB3576213A}">
      <dsp:nvSpPr>
        <dsp:cNvPr id="0" name=""/>
        <dsp:cNvSpPr/>
      </dsp:nvSpPr>
      <dsp:spPr>
        <a:xfrm>
          <a:off x="0" y="70627"/>
          <a:ext cx="6647127" cy="9149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Space booking system completely within Slack</a:t>
          </a:r>
        </a:p>
      </dsp:txBody>
      <dsp:txXfrm>
        <a:off x="44664" y="115291"/>
        <a:ext cx="6557799" cy="825612"/>
      </dsp:txXfrm>
    </dsp:sp>
    <dsp:sp modelId="{273AC37C-99BA-41E6-A57F-3A97D15491F8}">
      <dsp:nvSpPr>
        <dsp:cNvPr id="0" name=""/>
        <dsp:cNvSpPr/>
      </dsp:nvSpPr>
      <dsp:spPr>
        <a:xfrm>
          <a:off x="0" y="1051807"/>
          <a:ext cx="6647127" cy="9149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Use main staff workspace Officely Channel to book </a:t>
          </a:r>
        </a:p>
      </dsp:txBody>
      <dsp:txXfrm>
        <a:off x="44664" y="1096471"/>
        <a:ext cx="6557799" cy="825612"/>
      </dsp:txXfrm>
    </dsp:sp>
    <dsp:sp modelId="{B96C25DA-3D92-4F44-9220-C8F61B8882BF}">
      <dsp:nvSpPr>
        <dsp:cNvPr id="0" name=""/>
        <dsp:cNvSpPr/>
      </dsp:nvSpPr>
      <dsp:spPr>
        <a:xfrm>
          <a:off x="0" y="2032987"/>
          <a:ext cx="6647127" cy="9149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Zoom room, collaboration, and hoteling spaces available</a:t>
          </a:r>
        </a:p>
      </dsp:txBody>
      <dsp:txXfrm>
        <a:off x="44664" y="2077651"/>
        <a:ext cx="6557799" cy="825612"/>
      </dsp:txXfrm>
    </dsp:sp>
    <dsp:sp modelId="{78203A93-86CB-45C0-983D-5BEE4E840BB5}">
      <dsp:nvSpPr>
        <dsp:cNvPr id="0" name=""/>
        <dsp:cNvSpPr/>
      </dsp:nvSpPr>
      <dsp:spPr>
        <a:xfrm>
          <a:off x="0" y="3014167"/>
          <a:ext cx="6647127" cy="9149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Zoom Only room bookable by the hour under “Extras”</a:t>
          </a:r>
        </a:p>
      </dsp:txBody>
      <dsp:txXfrm>
        <a:off x="44664" y="3058831"/>
        <a:ext cx="6557799" cy="825612"/>
      </dsp:txXfrm>
    </dsp:sp>
    <dsp:sp modelId="{BAF8C7FA-D113-4D22-9AE4-F01CB513E87D}">
      <dsp:nvSpPr>
        <dsp:cNvPr id="0" name=""/>
        <dsp:cNvSpPr/>
      </dsp:nvSpPr>
      <dsp:spPr>
        <a:xfrm>
          <a:off x="0" y="3995347"/>
          <a:ext cx="6647127" cy="9149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Use separate channel for fellow offices?</a:t>
          </a:r>
        </a:p>
      </dsp:txBody>
      <dsp:txXfrm>
        <a:off x="44664" y="4040011"/>
        <a:ext cx="6557799" cy="8256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AB725-00A7-47AB-9F41-9247EC4097E0}">
      <dsp:nvSpPr>
        <dsp:cNvPr id="0" name=""/>
        <dsp:cNvSpPr/>
      </dsp:nvSpPr>
      <dsp:spPr>
        <a:xfrm>
          <a:off x="0" y="710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060F2-F394-4FF6-B79C-0672C23EC623}">
      <dsp:nvSpPr>
        <dsp:cNvPr id="0" name=""/>
        <dsp:cNvSpPr/>
      </dsp:nvSpPr>
      <dsp:spPr>
        <a:xfrm>
          <a:off x="502854" y="374734"/>
          <a:ext cx="914281" cy="914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74FAB-81FB-46AE-A2C6-BCDCD9E3A6DC}">
      <dsp:nvSpPr>
        <dsp:cNvPr id="0" name=""/>
        <dsp:cNvSpPr/>
      </dsp:nvSpPr>
      <dsp:spPr>
        <a:xfrm>
          <a:off x="1919990" y="710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10000"/>
              </a:solidFill>
              <a:latin typeface="Century Gothic"/>
            </a:rPr>
            <a:t>Primary</a:t>
          </a:r>
          <a:r>
            <a:rPr lang="en-US" sz="2400" b="0" i="0" u="none" strike="noStrike" kern="1200" cap="none" baseline="0" noProof="0" dirty="0">
              <a:solidFill>
                <a:srgbClr val="010000"/>
              </a:solidFill>
              <a:latin typeface="Century Gothic"/>
            </a:rPr>
            <a:t> obligation:</a:t>
          </a:r>
          <a:r>
            <a:rPr lang="en-US" sz="2400" b="0" i="0" u="none" strike="noStrike" kern="1200" cap="none" baseline="0" noProof="0" dirty="0">
              <a:latin typeface="Century Gothic"/>
            </a:rPr>
            <a:t> your own research and writing</a:t>
          </a:r>
          <a:endParaRPr lang="en-US" sz="2400" kern="1200" dirty="0"/>
        </a:p>
      </dsp:txBody>
      <dsp:txXfrm>
        <a:off x="1919990" y="710"/>
        <a:ext cx="4546576" cy="1662329"/>
      </dsp:txXfrm>
    </dsp:sp>
    <dsp:sp modelId="{C14D47A7-2D0F-4C92-9E1D-AA2BBCBC5FCD}">
      <dsp:nvSpPr>
        <dsp:cNvPr id="0" name=""/>
        <dsp:cNvSpPr/>
      </dsp:nvSpPr>
      <dsp:spPr>
        <a:xfrm>
          <a:off x="0" y="2078622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CE32B-F618-415F-8314-8488C89BC833}">
      <dsp:nvSpPr>
        <dsp:cNvPr id="0" name=""/>
        <dsp:cNvSpPr/>
      </dsp:nvSpPr>
      <dsp:spPr>
        <a:xfrm>
          <a:off x="502854" y="2452646"/>
          <a:ext cx="914281" cy="914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28D19-6FFB-4779-A73C-E792ADCD0FD1}">
      <dsp:nvSpPr>
        <dsp:cNvPr id="0" name=""/>
        <dsp:cNvSpPr/>
      </dsp:nvSpPr>
      <dsp:spPr>
        <a:xfrm>
          <a:off x="1919990" y="2078622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entury Gothic"/>
            </a:rPr>
            <a:t>Other obligations: seminars, lectures, dinners (when possible)</a:t>
          </a:r>
          <a:endParaRPr lang="en-US" sz="2400" kern="1200" dirty="0"/>
        </a:p>
      </dsp:txBody>
      <dsp:txXfrm>
        <a:off x="1919990" y="2078622"/>
        <a:ext cx="4546576" cy="1662329"/>
      </dsp:txXfrm>
    </dsp:sp>
    <dsp:sp modelId="{58634731-9FE8-4E50-B188-D005FAA433B1}">
      <dsp:nvSpPr>
        <dsp:cNvPr id="0" name=""/>
        <dsp:cNvSpPr/>
      </dsp:nvSpPr>
      <dsp:spPr>
        <a:xfrm>
          <a:off x="0" y="4156534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6D937-EC2F-4A11-B1ED-55E594148DCE}">
      <dsp:nvSpPr>
        <dsp:cNvPr id="0" name=""/>
        <dsp:cNvSpPr/>
      </dsp:nvSpPr>
      <dsp:spPr>
        <a:xfrm>
          <a:off x="502854" y="4530559"/>
          <a:ext cx="914281" cy="914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75DA0-89C3-4F1B-9E8E-648C52D58C6A}">
      <dsp:nvSpPr>
        <dsp:cNvPr id="0" name=""/>
        <dsp:cNvSpPr/>
      </dsp:nvSpPr>
      <dsp:spPr>
        <a:xfrm>
          <a:off x="1919990" y="4156534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entury Gothic"/>
            </a:rPr>
            <a:t>Most valuable opportunity: conversations and connections with others</a:t>
          </a:r>
          <a:endParaRPr lang="en-US" sz="2400" kern="1200" dirty="0"/>
        </a:p>
      </dsp:txBody>
      <dsp:txXfrm>
        <a:off x="1919990" y="4156534"/>
        <a:ext cx="4546576" cy="16623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9C845-5129-4226-A7B6-D9876C281ADC}">
      <dsp:nvSpPr>
        <dsp:cNvPr id="0" name=""/>
        <dsp:cNvSpPr/>
      </dsp:nvSpPr>
      <dsp:spPr>
        <a:xfrm>
          <a:off x="0" y="788"/>
          <a:ext cx="498877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87AFA-466D-4ACA-B334-06FB53E66539}">
      <dsp:nvSpPr>
        <dsp:cNvPr id="0" name=""/>
        <dsp:cNvSpPr/>
      </dsp:nvSpPr>
      <dsp:spPr>
        <a:xfrm>
          <a:off x="0" y="788"/>
          <a:ext cx="4988778" cy="129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entury Gothic"/>
              <a:cs typeface="Arial"/>
            </a:rPr>
            <a:t>Seminar scheduling survey results will be shared soon</a:t>
          </a:r>
        </a:p>
      </dsp:txBody>
      <dsp:txXfrm>
        <a:off x="0" y="788"/>
        <a:ext cx="4988778" cy="1292346"/>
      </dsp:txXfrm>
    </dsp:sp>
    <dsp:sp modelId="{32403D3A-21E7-46BA-AB0B-DD1CBAA09CDF}">
      <dsp:nvSpPr>
        <dsp:cNvPr id="0" name=""/>
        <dsp:cNvSpPr/>
      </dsp:nvSpPr>
      <dsp:spPr>
        <a:xfrm>
          <a:off x="0" y="1293134"/>
          <a:ext cx="498877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EF46C-AFEA-42A3-A2E4-8D7EDA80A5D5}">
      <dsp:nvSpPr>
        <dsp:cNvPr id="0" name=""/>
        <dsp:cNvSpPr/>
      </dsp:nvSpPr>
      <dsp:spPr>
        <a:xfrm>
          <a:off x="0" y="1293134"/>
          <a:ext cx="4988778" cy="129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entury Gothic"/>
              <a:cs typeface="Arial"/>
            </a:rPr>
            <a:t>Planning meeting </a:t>
          </a:r>
          <a:r>
            <a:rPr lang="en-US" sz="2100" b="1" kern="1200" dirty="0">
              <a:latin typeface="Century Gothic"/>
              <a:cs typeface="Arial"/>
            </a:rPr>
            <a:t>September 20 at noon</a:t>
          </a:r>
        </a:p>
      </dsp:txBody>
      <dsp:txXfrm>
        <a:off x="0" y="1293134"/>
        <a:ext cx="4988778" cy="1292346"/>
      </dsp:txXfrm>
    </dsp:sp>
    <dsp:sp modelId="{B7AA3D80-F8F5-4FEF-AC5B-1063980748C6}">
      <dsp:nvSpPr>
        <dsp:cNvPr id="0" name=""/>
        <dsp:cNvSpPr/>
      </dsp:nvSpPr>
      <dsp:spPr>
        <a:xfrm>
          <a:off x="0" y="2585480"/>
          <a:ext cx="498877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F7ADC-9C4A-4141-A0F4-B3B26790C2F8}">
      <dsp:nvSpPr>
        <dsp:cNvPr id="0" name=""/>
        <dsp:cNvSpPr/>
      </dsp:nvSpPr>
      <dsp:spPr>
        <a:xfrm>
          <a:off x="0" y="2585480"/>
          <a:ext cx="4988778" cy="129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entury Gothic"/>
              <a:cs typeface="Arial"/>
            </a:rPr>
            <a:t>Graduate Fellows need not attend</a:t>
          </a:r>
        </a:p>
      </dsp:txBody>
      <dsp:txXfrm>
        <a:off x="0" y="2585480"/>
        <a:ext cx="4988778" cy="1292346"/>
      </dsp:txXfrm>
    </dsp:sp>
    <dsp:sp modelId="{270A8EC2-1C81-43C8-9FC0-4F1747C2B69F}">
      <dsp:nvSpPr>
        <dsp:cNvPr id="0" name=""/>
        <dsp:cNvSpPr/>
      </dsp:nvSpPr>
      <dsp:spPr>
        <a:xfrm>
          <a:off x="0" y="3877827"/>
          <a:ext cx="498877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2BD9C-CA59-4BAD-AFEC-1653156AC71B}">
      <dsp:nvSpPr>
        <dsp:cNvPr id="0" name=""/>
        <dsp:cNvSpPr/>
      </dsp:nvSpPr>
      <dsp:spPr>
        <a:xfrm>
          <a:off x="0" y="3877827"/>
          <a:ext cx="4988778" cy="129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entury Gothic"/>
              <a:cs typeface="Arial"/>
            </a:rPr>
            <a:t>By </a:t>
          </a:r>
          <a:r>
            <a:rPr lang="en-US" sz="2100" b="1" kern="1200" dirty="0">
              <a:latin typeface="Century Gothic"/>
              <a:cs typeface="Arial"/>
            </a:rPr>
            <a:t>September 13</a:t>
          </a:r>
          <a:r>
            <a:rPr lang="en-US" sz="2100" kern="1200" dirty="0">
              <a:latin typeface="Century Gothic"/>
              <a:cs typeface="Arial"/>
            </a:rPr>
            <a:t>, need a 1-page summary of your work or what you’re likely to present at a seminar. </a:t>
          </a:r>
        </a:p>
      </dsp:txBody>
      <dsp:txXfrm>
        <a:off x="0" y="3877827"/>
        <a:ext cx="4988778" cy="1292346"/>
      </dsp:txXfrm>
    </dsp:sp>
    <dsp:sp modelId="{F5C33D0A-B5B5-467F-978C-37139E30919A}">
      <dsp:nvSpPr>
        <dsp:cNvPr id="0" name=""/>
        <dsp:cNvSpPr/>
      </dsp:nvSpPr>
      <dsp:spPr>
        <a:xfrm>
          <a:off x="0" y="5170173"/>
          <a:ext cx="498877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5E6B3-B2E2-4E6A-A5A1-52CC5B04F832}">
      <dsp:nvSpPr>
        <dsp:cNvPr id="0" name=""/>
        <dsp:cNvSpPr/>
      </dsp:nvSpPr>
      <dsp:spPr>
        <a:xfrm>
          <a:off x="0" y="5170173"/>
          <a:ext cx="4988778" cy="129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entury Gothic"/>
            </a:rPr>
            <a:t>Speak about your work for 1-2 minutes max</a:t>
          </a:r>
        </a:p>
      </dsp:txBody>
      <dsp:txXfrm>
        <a:off x="0" y="5170173"/>
        <a:ext cx="4988778" cy="1292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1F9995-ABA5-4B84-A110-13D73B9367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FC55C-A306-4A55-B35A-6BA5203CC3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B64A6-5383-4553-9650-AE943B3D4590}" type="datetimeFigureOut">
              <a:rPr lang="en-GB" smtClean="0"/>
              <a:t>06/09/2022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C51AC-ACC0-4B35-8350-D8EA48E4E6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2F829-76AE-4D6B-A09B-E771F87F6D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CB224-3C4D-493C-AEF6-51FAC3CC7C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197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E0DF2-F06A-4107-A20D-CF99C15F57D9}" type="datetimeFigureOut">
              <a:rPr lang="en-GB" smtClean="0"/>
              <a:t>06/09/2022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09F48-E3F7-4432-94C0-BC9DA42EACB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1063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4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88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13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1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US"/>
              <a:t>Subtitle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9085F81-D49A-4915-8EEC-2A1A96AC0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40" y="5795479"/>
            <a:ext cx="2915816" cy="258532"/>
          </a:xfrm>
        </p:spPr>
        <p:txBody>
          <a:bodyPr vert="horz" wrap="square" lIns="91440" tIns="45720" rIns="91440" bIns="45720" rtlCol="0" anchor="ctr" anchorCtr="1">
            <a:spAutoFit/>
          </a:bodyPr>
          <a:lstStyle>
            <a:lvl1pPr marL="0" indent="0">
              <a:buNone/>
              <a:defRPr lang="en-US" sz="1200" b="0" spc="3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228600" lvl="0" indent="-228600" algn="ctr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0136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accent3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94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BE8C2-A941-4BA0-AB92-8B9DAEA8D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EE7A0-1D71-4AE9-A7A8-91F84FED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4934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4736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D117CE-38D2-4C42-9DB4-4A2E280B0DDF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537828-887B-41E4-BAE4-D56B689E999B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13">
            <a:extLst>
              <a:ext uri="{FF2B5EF4-FFF2-40B4-BE49-F238E27FC236}">
                <a16:creationId xmlns:a16="http://schemas.microsoft.com/office/drawing/2014/main" id="{C30B13EC-FDE4-4948-916D-4C19A15AA25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DCB14C0-E2E4-43A3-BF4F-3245EC9D047E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105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 dirty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F7B2FA-9CC6-4114-86A4-1AFC7AB8DC4E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CEB9D3-1AE0-4506-94BF-5A0560B20E83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C22B8D4B-39B9-4EAD-AE41-4C1E961EAF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EF5E30-7D94-4346-8B55-79B1AFC23045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816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Curv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E5F57C8-1811-4EED-A1DD-F65E022CFF71}"/>
              </a:ext>
            </a:extLst>
          </p:cNvPr>
          <p:cNvSpPr>
            <a:spLocks/>
          </p:cNvSpPr>
          <p:nvPr/>
        </p:nvSpPr>
        <p:spPr bwMode="auto">
          <a:xfrm rot="20994946">
            <a:off x="-308388" y="270107"/>
            <a:ext cx="12759629" cy="350092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776770" y="4752155"/>
            <a:ext cx="9680574" cy="131096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24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5BDC404-2F32-43B2-8FF8-F44E737B7739}"/>
              </a:ext>
            </a:extLst>
          </p:cNvPr>
          <p:cNvSpPr/>
          <p:nvPr userDrawn="1"/>
        </p:nvSpPr>
        <p:spPr>
          <a:xfrm>
            <a:off x="1" y="1"/>
            <a:ext cx="4716581" cy="4149353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7D3D51C-EF1C-4FF2-AB62-ADC1DF32A28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" y="0"/>
            <a:ext cx="4524507" cy="3957278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wrap="square" lIns="91440" tIns="457200" rIns="91440" bIns="45720" rtlCol="0" anchor="t" anchorCtr="1">
            <a:noAutofit/>
          </a:bodyPr>
          <a:lstStyle>
            <a:lvl1pPr>
              <a:defRPr lang="en-GB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6670" y="4475195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 dirty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8AD67CF-75C0-4B27-B3F2-C99382A990DA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D26E31-DFC7-4619-9B7C-D90ABC8CCB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13">
            <a:extLst>
              <a:ext uri="{FF2B5EF4-FFF2-40B4-BE49-F238E27FC236}">
                <a16:creationId xmlns:a16="http://schemas.microsoft.com/office/drawing/2014/main" id="{BBB6659B-6CE0-4853-BB6C-1DAC306ED2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C57D515-267D-428B-AD8D-9917FC8D1170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602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THANK YOU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User" title="Icon - Presenter Name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Graphic 23" descr="Envelope" title="Icon Presenter Email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Graphic 25" descr="Link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1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THANK YOU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User" title="Icon - Presenter Name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Graphic 23" descr="Envelope" title="Icon Presenter Email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Graphic 25" descr="Link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0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71726A-1E0A-434B-A802-4FCC15A82D01}"/>
              </a:ext>
            </a:extLst>
          </p:cNvPr>
          <p:cNvSpPr/>
          <p:nvPr userDrawn="1"/>
        </p:nvSpPr>
        <p:spPr>
          <a:xfrm>
            <a:off x="2674071" y="21211"/>
            <a:ext cx="6843859" cy="6843859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482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4B03F13-A59A-4526-9D17-27A3B8C63BCD}"/>
              </a:ext>
            </a:extLst>
          </p:cNvPr>
          <p:cNvSpPr/>
          <p:nvPr userDrawn="1"/>
        </p:nvSpPr>
        <p:spPr>
          <a:xfrm>
            <a:off x="-1" y="-16064"/>
            <a:ext cx="3981692" cy="2505614"/>
          </a:xfrm>
          <a:custGeom>
            <a:avLst/>
            <a:gdLst>
              <a:gd name="connsiteX0" fmla="*/ 0 w 3981692"/>
              <a:gd name="connsiteY0" fmla="*/ 0 h 2505614"/>
              <a:gd name="connsiteX1" fmla="*/ 3978183 w 3981692"/>
              <a:gd name="connsiteY1" fmla="*/ 0 h 2505614"/>
              <a:gd name="connsiteX2" fmla="*/ 3981692 w 3981692"/>
              <a:gd name="connsiteY2" fmla="*/ 54609 h 2505614"/>
              <a:gd name="connsiteX3" fmla="*/ 862315 w 3981692"/>
              <a:gd name="connsiteY3" fmla="*/ 2505614 h 2505614"/>
              <a:gd name="connsiteX4" fmla="*/ 233652 w 3981692"/>
              <a:gd name="connsiteY4" fmla="*/ 2455818 h 2505614"/>
              <a:gd name="connsiteX5" fmla="*/ 0 w 3981692"/>
              <a:gd name="connsiteY5" fmla="*/ 2408613 h 250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692" h="2505614">
                <a:moveTo>
                  <a:pt x="0" y="0"/>
                </a:moveTo>
                <a:lnTo>
                  <a:pt x="3978183" y="0"/>
                </a:lnTo>
                <a:lnTo>
                  <a:pt x="3981692" y="54609"/>
                </a:lnTo>
                <a:cubicBezTo>
                  <a:pt x="3981692" y="1408262"/>
                  <a:pt x="2585099" y="2505614"/>
                  <a:pt x="862315" y="2505614"/>
                </a:cubicBezTo>
                <a:cubicBezTo>
                  <a:pt x="646967" y="2505614"/>
                  <a:pt x="436716" y="2488468"/>
                  <a:pt x="233652" y="2455818"/>
                </a:cubicBezTo>
                <a:lnTo>
                  <a:pt x="0" y="24086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A1E45B6-C7EC-4687-B8D8-10D1DBC47018}"/>
              </a:ext>
            </a:extLst>
          </p:cNvPr>
          <p:cNvSpPr/>
          <p:nvPr userDrawn="1"/>
        </p:nvSpPr>
        <p:spPr>
          <a:xfrm>
            <a:off x="0" y="-16063"/>
            <a:ext cx="3795148" cy="2242063"/>
          </a:xfrm>
          <a:custGeom>
            <a:avLst/>
            <a:gdLst>
              <a:gd name="connsiteX0" fmla="*/ 0 w 3795148"/>
              <a:gd name="connsiteY0" fmla="*/ 0 h 2242063"/>
              <a:gd name="connsiteX1" fmla="*/ 3795148 w 3795148"/>
              <a:gd name="connsiteY1" fmla="*/ 0 h 2242063"/>
              <a:gd name="connsiteX2" fmla="*/ 3793988 w 3795148"/>
              <a:gd name="connsiteY2" fmla="*/ 18343 h 2242063"/>
              <a:gd name="connsiteX3" fmla="*/ 708660 w 3795148"/>
              <a:gd name="connsiteY3" fmla="*/ 2242063 h 2242063"/>
              <a:gd name="connsiteX4" fmla="*/ 83632 w 3795148"/>
              <a:gd name="connsiteY4" fmla="*/ 2191740 h 2242063"/>
              <a:gd name="connsiteX5" fmla="*/ 0 w 3795148"/>
              <a:gd name="connsiteY5" fmla="*/ 2174565 h 224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148" h="2242063">
                <a:moveTo>
                  <a:pt x="0" y="0"/>
                </a:moveTo>
                <a:lnTo>
                  <a:pt x="3795148" y="0"/>
                </a:lnTo>
                <a:lnTo>
                  <a:pt x="3793988" y="18343"/>
                </a:lnTo>
                <a:cubicBezTo>
                  <a:pt x="3635169" y="1267374"/>
                  <a:pt x="2314432" y="2242063"/>
                  <a:pt x="708660" y="2242063"/>
                </a:cubicBezTo>
                <a:cubicBezTo>
                  <a:pt x="494557" y="2242063"/>
                  <a:pt x="285522" y="2224735"/>
                  <a:pt x="83632" y="2191740"/>
                </a:cubicBezTo>
                <a:lnTo>
                  <a:pt x="0" y="2174565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E8536E4F-F1FA-484F-8F59-EAADF8904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46039"/>
            <a:ext cx="10782283" cy="38309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100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CACE3D1-F863-4422-B475-730B2AEA7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7325"/>
            <a:ext cx="5181600" cy="37396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C6DDB857-67CE-4444-B436-F7A2F6E06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886" y="2404377"/>
            <a:ext cx="5181600" cy="3772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42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EAA5535-A3DD-490B-B233-9C9B84EEC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6326" y="1251145"/>
            <a:ext cx="6615674" cy="5596389"/>
          </a:xfrm>
          <a:custGeom>
            <a:avLst/>
            <a:gdLst>
              <a:gd name="connsiteX0" fmla="*/ 3621727 w 6615674"/>
              <a:gd name="connsiteY0" fmla="*/ 0 h 5596389"/>
              <a:gd name="connsiteX1" fmla="*/ 6416428 w 6615674"/>
              <a:gd name="connsiteY1" fmla="*/ 1317972 h 5596389"/>
              <a:gd name="connsiteX2" fmla="*/ 6615674 w 6615674"/>
              <a:gd name="connsiteY2" fmla="*/ 1584421 h 5596389"/>
              <a:gd name="connsiteX3" fmla="*/ 6615674 w 6615674"/>
              <a:gd name="connsiteY3" fmla="*/ 5596389 h 5596389"/>
              <a:gd name="connsiteX4" fmla="*/ 587989 w 6615674"/>
              <a:gd name="connsiteY4" fmla="*/ 5596389 h 5596389"/>
              <a:gd name="connsiteX5" fmla="*/ 437123 w 6615674"/>
              <a:gd name="connsiteY5" fmla="*/ 5348058 h 5596389"/>
              <a:gd name="connsiteX6" fmla="*/ 0 w 6615674"/>
              <a:gd name="connsiteY6" fmla="*/ 3621727 h 5596389"/>
              <a:gd name="connsiteX7" fmla="*/ 3621727 w 6615674"/>
              <a:gd name="connsiteY7" fmla="*/ 0 h 559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596389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596389"/>
                </a:lnTo>
                <a:lnTo>
                  <a:pt x="587989" y="5596389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ctr" anchorCtr="1">
            <a:noAutofit/>
          </a:bodyPr>
          <a:lstStyle>
            <a:lvl1pPr>
              <a:defRPr lang="en-US" sz="16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108634F-AB43-4931-97E0-C7125C9FD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489548"/>
            <a:ext cx="4131946" cy="33794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778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F7D2858-2046-4CAD-A3EE-D0A4D0F2C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23331"/>
            <a:ext cx="5157787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A9DBBF8-4A18-4CB1-A8AC-30C9B5308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39199"/>
            <a:ext cx="5157787" cy="33504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D3E81B2D-A79D-4DC3-B7DF-1E1E0F58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7304" y="2123331"/>
            <a:ext cx="5183188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Content Placeholder 5">
            <a:extLst>
              <a:ext uri="{FF2B5EF4-FFF2-40B4-BE49-F238E27FC236}">
                <a16:creationId xmlns:a16="http://schemas.microsoft.com/office/drawing/2014/main" id="{8C0B65ED-88D9-4E01-AD11-24590E2C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7304" y="2839199"/>
            <a:ext cx="5183188" cy="33504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1436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9BB6343A-FD10-4841-94C8-487A8E7E71C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576326" y="1251144"/>
            <a:ext cx="6615674" cy="5625145"/>
          </a:xfrm>
          <a:custGeom>
            <a:avLst/>
            <a:gdLst>
              <a:gd name="connsiteX0" fmla="*/ 3621727 w 6615674"/>
              <a:gd name="connsiteY0" fmla="*/ 0 h 5625145"/>
              <a:gd name="connsiteX1" fmla="*/ 6416428 w 6615674"/>
              <a:gd name="connsiteY1" fmla="*/ 1317972 h 5625145"/>
              <a:gd name="connsiteX2" fmla="*/ 6615674 w 6615674"/>
              <a:gd name="connsiteY2" fmla="*/ 1584421 h 5625145"/>
              <a:gd name="connsiteX3" fmla="*/ 6615674 w 6615674"/>
              <a:gd name="connsiteY3" fmla="*/ 5625145 h 5625145"/>
              <a:gd name="connsiteX4" fmla="*/ 605458 w 6615674"/>
              <a:gd name="connsiteY4" fmla="*/ 5625145 h 5625145"/>
              <a:gd name="connsiteX5" fmla="*/ 437123 w 6615674"/>
              <a:gd name="connsiteY5" fmla="*/ 5348058 h 5625145"/>
              <a:gd name="connsiteX6" fmla="*/ 0 w 6615674"/>
              <a:gd name="connsiteY6" fmla="*/ 3621727 h 5625145"/>
              <a:gd name="connsiteX7" fmla="*/ 3621727 w 6615674"/>
              <a:gd name="connsiteY7" fmla="*/ 0 h 562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625145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625145"/>
                </a:lnTo>
                <a:lnTo>
                  <a:pt x="605458" y="5625145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3801966" cy="365318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7018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6ABD40F-74C4-48BF-BEBE-FD456D424166}"/>
              </a:ext>
            </a:extLst>
          </p:cNvPr>
          <p:cNvSpPr/>
          <p:nvPr userDrawn="1"/>
        </p:nvSpPr>
        <p:spPr>
          <a:xfrm>
            <a:off x="4846320" y="0"/>
            <a:ext cx="7345680" cy="6907322"/>
          </a:xfrm>
          <a:custGeom>
            <a:avLst/>
            <a:gdLst>
              <a:gd name="connsiteX0" fmla="*/ 3543489 w 7345680"/>
              <a:gd name="connsiteY0" fmla="*/ 0 h 6907322"/>
              <a:gd name="connsiteX1" fmla="*/ 5432871 w 7345680"/>
              <a:gd name="connsiteY1" fmla="*/ 0 h 6907322"/>
              <a:gd name="connsiteX2" fmla="*/ 5609846 w 7345680"/>
              <a:gd name="connsiteY2" fmla="*/ 40446 h 6907322"/>
              <a:gd name="connsiteX3" fmla="*/ 7343079 w 7345680"/>
              <a:gd name="connsiteY3" fmla="*/ 915371 h 6907322"/>
              <a:gd name="connsiteX4" fmla="*/ 7345680 w 7345680"/>
              <a:gd name="connsiteY4" fmla="*/ 917602 h 6907322"/>
              <a:gd name="connsiteX5" fmla="*/ 7345680 w 7345680"/>
              <a:gd name="connsiteY5" fmla="*/ 6907322 h 6907322"/>
              <a:gd name="connsiteX6" fmla="*/ 822371 w 7345680"/>
              <a:gd name="connsiteY6" fmla="*/ 6907322 h 6907322"/>
              <a:gd name="connsiteX7" fmla="*/ 766511 w 7345680"/>
              <a:gd name="connsiteY7" fmla="*/ 6829539 h 6907322"/>
              <a:gd name="connsiteX8" fmla="*/ 0 w 7345680"/>
              <a:gd name="connsiteY8" fmla="*/ 4344739 h 6907322"/>
              <a:gd name="connsiteX9" fmla="*/ 3366514 w 7345680"/>
              <a:gd name="connsiteY9" fmla="*/ 40446 h 690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5680" h="6907322">
                <a:moveTo>
                  <a:pt x="3543489" y="0"/>
                </a:moveTo>
                <a:lnTo>
                  <a:pt x="5432871" y="0"/>
                </a:lnTo>
                <a:lnTo>
                  <a:pt x="5609846" y="40446"/>
                </a:lnTo>
                <a:cubicBezTo>
                  <a:pt x="6255171" y="204854"/>
                  <a:pt x="6844336" y="507805"/>
                  <a:pt x="7343079" y="915371"/>
                </a:cubicBezTo>
                <a:lnTo>
                  <a:pt x="7345680" y="917602"/>
                </a:lnTo>
                <a:lnTo>
                  <a:pt x="7345680" y="6907322"/>
                </a:lnTo>
                <a:lnTo>
                  <a:pt x="822371" y="6907322"/>
                </a:lnTo>
                <a:lnTo>
                  <a:pt x="766511" y="6829539"/>
                </a:lnTo>
                <a:cubicBezTo>
                  <a:pt x="282576" y="6120238"/>
                  <a:pt x="0" y="5265165"/>
                  <a:pt x="0" y="4344739"/>
                </a:cubicBezTo>
                <a:cubicBezTo>
                  <a:pt x="0" y="2273781"/>
                  <a:pt x="1430540" y="533670"/>
                  <a:pt x="3366514" y="40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04419"/>
            <a:ext cx="4006532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98BAA80-2B02-4FB1-AE39-6D8426AB4FB7}"/>
              </a:ext>
            </a:extLst>
          </p:cNvPr>
          <p:cNvSpPr/>
          <p:nvPr userDrawn="1"/>
        </p:nvSpPr>
        <p:spPr>
          <a:xfrm>
            <a:off x="5323076" y="314025"/>
            <a:ext cx="6868924" cy="6593297"/>
          </a:xfrm>
          <a:custGeom>
            <a:avLst/>
            <a:gdLst>
              <a:gd name="connsiteX0" fmla="*/ 4079984 w 6868924"/>
              <a:gd name="connsiteY0" fmla="*/ 0 h 6593297"/>
              <a:gd name="connsiteX1" fmla="*/ 6675233 w 6868924"/>
              <a:gd name="connsiteY1" fmla="*/ 931670 h 6593297"/>
              <a:gd name="connsiteX2" fmla="*/ 6868924 w 6868924"/>
              <a:gd name="connsiteY2" fmla="*/ 1107709 h 6593297"/>
              <a:gd name="connsiteX3" fmla="*/ 6868924 w 6868924"/>
              <a:gd name="connsiteY3" fmla="*/ 6593297 h 6593297"/>
              <a:gd name="connsiteX4" fmla="*/ 867282 w 6868924"/>
              <a:gd name="connsiteY4" fmla="*/ 6593297 h 6593297"/>
              <a:gd name="connsiteX5" fmla="*/ 810549 w 6868924"/>
              <a:gd name="connsiteY5" fmla="*/ 6521104 h 6593297"/>
              <a:gd name="connsiteX6" fmla="*/ 0 w 6868924"/>
              <a:gd name="connsiteY6" fmla="*/ 4079984 h 6593297"/>
              <a:gd name="connsiteX7" fmla="*/ 4079984 w 6868924"/>
              <a:gd name="connsiteY7" fmla="*/ 0 h 659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6593297">
                <a:moveTo>
                  <a:pt x="4079984" y="0"/>
                </a:moveTo>
                <a:cubicBezTo>
                  <a:pt x="5065808" y="0"/>
                  <a:pt x="5969971" y="349636"/>
                  <a:pt x="6675233" y="931670"/>
                </a:cubicBezTo>
                <a:lnTo>
                  <a:pt x="6868924" y="1107709"/>
                </a:lnTo>
                <a:lnTo>
                  <a:pt x="6868924" y="6593297"/>
                </a:lnTo>
                <a:lnTo>
                  <a:pt x="867282" y="6593297"/>
                </a:lnTo>
                <a:lnTo>
                  <a:pt x="810549" y="6521104"/>
                </a:lnTo>
                <a:cubicBezTo>
                  <a:pt x="301472" y="5840388"/>
                  <a:pt x="0" y="4995393"/>
                  <a:pt x="0" y="4079984"/>
                </a:cubicBezTo>
                <a:cubicBezTo>
                  <a:pt x="0" y="1826671"/>
                  <a:pt x="1826671" y="0"/>
                  <a:pt x="4079984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7859439-9F65-4FE4-AFB1-B03529453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592" y="1480710"/>
            <a:ext cx="5144928" cy="4698602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2002298-DFBB-481C-BB65-B2B03B0D8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324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7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6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77C6A0E-9AD9-4DAE-A8F9-47352997DD40}"/>
              </a:ext>
            </a:extLst>
          </p:cNvPr>
          <p:cNvSpPr/>
          <p:nvPr/>
        </p:nvSpPr>
        <p:spPr>
          <a:xfrm>
            <a:off x="1" y="1"/>
            <a:ext cx="4779963" cy="6413064"/>
          </a:xfrm>
          <a:custGeom>
            <a:avLst/>
            <a:gdLst>
              <a:gd name="connsiteX0" fmla="*/ 0 w 4779963"/>
              <a:gd name="connsiteY0" fmla="*/ 0 h 6413064"/>
              <a:gd name="connsiteX1" fmla="*/ 3376100 w 4779963"/>
              <a:gd name="connsiteY1" fmla="*/ 0 h 6413064"/>
              <a:gd name="connsiteX2" fmla="*/ 3478394 w 4779963"/>
              <a:gd name="connsiteY2" fmla="*/ 76494 h 6413064"/>
              <a:gd name="connsiteX3" fmla="*/ 4779963 w 4779963"/>
              <a:gd name="connsiteY3" fmla="*/ 2836412 h 6413064"/>
              <a:gd name="connsiteX4" fmla="*/ 1203311 w 4779963"/>
              <a:gd name="connsiteY4" fmla="*/ 6413064 h 6413064"/>
              <a:gd name="connsiteX5" fmla="*/ 139724 w 4779963"/>
              <a:gd name="connsiteY5" fmla="*/ 6252265 h 6413064"/>
              <a:gd name="connsiteX6" fmla="*/ 0 w 4779963"/>
              <a:gd name="connsiteY6" fmla="*/ 6201125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3" h="6413064">
                <a:moveTo>
                  <a:pt x="0" y="0"/>
                </a:moveTo>
                <a:lnTo>
                  <a:pt x="3376100" y="0"/>
                </a:lnTo>
                <a:lnTo>
                  <a:pt x="3478394" y="76494"/>
                </a:lnTo>
                <a:cubicBezTo>
                  <a:pt x="4273295" y="732504"/>
                  <a:pt x="4779963" y="1725289"/>
                  <a:pt x="4779963" y="2836412"/>
                </a:cubicBezTo>
                <a:cubicBezTo>
                  <a:pt x="4779963" y="4811742"/>
                  <a:pt x="3178641" y="6413064"/>
                  <a:pt x="1203311" y="6413064"/>
                </a:cubicBezTo>
                <a:cubicBezTo>
                  <a:pt x="832937" y="6413064"/>
                  <a:pt x="475711" y="6356768"/>
                  <a:pt x="139724" y="6252265"/>
                </a:cubicBezTo>
                <a:lnTo>
                  <a:pt x="0" y="6201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8E37E15-2CF4-46CD-A97E-2366CDF20E8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2" y="1"/>
            <a:ext cx="4546213" cy="6179312"/>
          </a:xfrm>
          <a:custGeom>
            <a:avLst/>
            <a:gdLst>
              <a:gd name="connsiteX0" fmla="*/ 0 w 4546213"/>
              <a:gd name="connsiteY0" fmla="*/ 0 h 6179312"/>
              <a:gd name="connsiteX1" fmla="*/ 2966307 w 4546213"/>
              <a:gd name="connsiteY1" fmla="*/ 0 h 6179312"/>
              <a:gd name="connsiteX2" fmla="*/ 3072361 w 4546213"/>
              <a:gd name="connsiteY2" fmla="*/ 64429 h 6179312"/>
              <a:gd name="connsiteX3" fmla="*/ 4546213 w 4546213"/>
              <a:gd name="connsiteY3" fmla="*/ 2836413 h 6179312"/>
              <a:gd name="connsiteX4" fmla="*/ 1203314 w 4546213"/>
              <a:gd name="connsiteY4" fmla="*/ 6179312 h 6179312"/>
              <a:gd name="connsiteX5" fmla="*/ 209238 w 4546213"/>
              <a:gd name="connsiteY5" fmla="*/ 6029022 h 6179312"/>
              <a:gd name="connsiteX6" fmla="*/ 0 w 4546213"/>
              <a:gd name="connsiteY6" fmla="*/ 5952440 h 61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3" h="6179312">
                <a:moveTo>
                  <a:pt x="0" y="0"/>
                </a:moveTo>
                <a:lnTo>
                  <a:pt x="2966307" y="0"/>
                </a:lnTo>
                <a:lnTo>
                  <a:pt x="3072361" y="64429"/>
                </a:lnTo>
                <a:cubicBezTo>
                  <a:pt x="3961578" y="665172"/>
                  <a:pt x="4546213" y="1682518"/>
                  <a:pt x="4546213" y="2836413"/>
                </a:cubicBezTo>
                <a:cubicBezTo>
                  <a:pt x="4546213" y="4682645"/>
                  <a:pt x="3049546" y="6179312"/>
                  <a:pt x="1203314" y="6179312"/>
                </a:cubicBezTo>
                <a:cubicBezTo>
                  <a:pt x="857146" y="6179312"/>
                  <a:pt x="523266" y="6126695"/>
                  <a:pt x="209238" y="6029022"/>
                </a:cubicBezTo>
                <a:lnTo>
                  <a:pt x="0" y="5952440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1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5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1500">
                <a:srgbClr val="FFFFFF">
                  <a:alpha val="70000"/>
                </a:srgbClr>
              </a:gs>
              <a:gs pos="8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CE1FD2D3-33AB-45C8-8460-A53DA1178B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5E165C-C0B1-4DBC-9626-FFD61EB2A3C6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59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504A362-78AD-4F31-9FCF-66BA2DBDB3E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0E096E-920F-4CEE-BF9A-07CA664FED2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99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i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6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47620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5609FE-43FB-456B-BAF9-6FC670B8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1484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D659-7B46-41C1-9CA1-5746C1F33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522197"/>
            <a:ext cx="10980413" cy="365476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A1F076-A89C-4CB0-B989-3D0025F57611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C3D765-86AA-4427-A0B6-8B18C4317F1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5F01409D-0479-49CD-B8ED-E73E5F96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16A1F9-49AB-4FE6-BBD0-DD68FF6EB75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89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65" r:id="rId3"/>
    <p:sldLayoutId id="2147483666" r:id="rId4"/>
    <p:sldLayoutId id="2147483671" r:id="rId5"/>
    <p:sldLayoutId id="2147483663" r:id="rId6"/>
    <p:sldLayoutId id="2147483664" r:id="rId7"/>
    <p:sldLayoutId id="2147483660" r:id="rId8"/>
    <p:sldLayoutId id="2147483675" r:id="rId9"/>
    <p:sldLayoutId id="2147483661" r:id="rId10"/>
    <p:sldLayoutId id="2147483655" r:id="rId11"/>
    <p:sldLayoutId id="2147483667" r:id="rId12"/>
    <p:sldLayoutId id="2147483670" r:id="rId13"/>
    <p:sldLayoutId id="2147483672" r:id="rId14"/>
    <p:sldLayoutId id="2147483668" r:id="rId15"/>
    <p:sldLayoutId id="2147483669" r:id="rId16"/>
    <p:sldLayoutId id="2147483676" r:id="rId17"/>
    <p:sldLayoutId id="2147483677" r:id="rId18"/>
    <p:sldLayoutId id="2147483679" r:id="rId19"/>
    <p:sldLayoutId id="2147483680" r:id="rId20"/>
    <p:sldLayoutId id="2147483682" r:id="rId21"/>
    <p:sldLayoutId id="2147483683" r:id="rId22"/>
    <p:sldLayoutId id="2147483681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Ouhttps:/ethics.harvard.edu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Ouhttps:/ethics.harvard.edu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Ouhttps:/ethics.harvard.edu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hics.harvard.edu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thics.harvard.edu/calendar/upcom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thics.harvard.edu/information-fellows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edu/coronavirus/socialize-remotely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ews.harvard.edu/gazette/harvard-events/" TargetMode="External"/><Relationship Id="rId4" Type="http://schemas.openxmlformats.org/officeDocument/2006/relationships/hyperlink" Target="https://news.harvard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3.jpg"/><Relationship Id="rId7" Type="http://schemas.openxmlformats.org/officeDocument/2006/relationships/diagramColors" Target="../diagrams/colors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anie@ethics.harvard.edu" TargetMode="External"/><Relationship Id="rId2" Type="http://schemas.openxmlformats.org/officeDocument/2006/relationships/hyperlink" Target="mailto:ebromley@fas.harvard.edu" TargetMode="External"/><Relationship Id="rId1" Type="http://schemas.openxmlformats.org/officeDocument/2006/relationships/slideLayout" Target="../slideLayouts/slideLayout23.xml"/><Relationship Id="rId5" Type="http://schemas.openxmlformats.org/officeDocument/2006/relationships/hyperlink" Target="mailto:mgates@fas.harvard.edu" TargetMode="External"/><Relationship Id="rId4" Type="http://schemas.openxmlformats.org/officeDocument/2006/relationships/hyperlink" Target="mailto:susanorr@fas.harvard.edu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ey.harvard.edu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essageme.harvard.edu/" TargetMode="External"/><Relationship Id="rId4" Type="http://schemas.openxmlformats.org/officeDocument/2006/relationships/hyperlink" Target="https://key.harvard.edu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ithelp@harvard.edu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huit.harvard.edu/remote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hyperlink" Target="https://mso.harvard.edu/" TargetMode="External"/><Relationship Id="rId7" Type="http://schemas.openxmlformats.org/officeDocument/2006/relationships/hyperlink" Target="https://harvard.service-now.com/ithelp?id=kb_article&amp;sys_id=f1a542efdb90d7c483a2f3f7bf9619ec" TargetMode="External"/><Relationship Id="rId2" Type="http://schemas.openxmlformats.org/officeDocument/2006/relationships/hyperlink" Target="http://harvard-ethics.slack.co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harvard.service-now.com/ithelp?id=kb_article&amp;sys_id=f1766696db1e9418441560fdd39619ef" TargetMode="External"/><Relationship Id="rId5" Type="http://schemas.openxmlformats.org/officeDocument/2006/relationships/hyperlink" Target="https://harvard.zoom.us/" TargetMode="External"/><Relationship Id="rId4" Type="http://schemas.openxmlformats.org/officeDocument/2006/relationships/hyperlink" Target="http://g.harvard.edu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recreation.gocrimson.com/facilities" TargetMode="External"/><Relationship Id="rId7" Type="http://schemas.openxmlformats.org/officeDocument/2006/relationships/hyperlink" Target="https://wellness.huhs.harvard.edu/virtual-resources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ellness.huhs.harvard.edu/" TargetMode="External"/><Relationship Id="rId5" Type="http://schemas.openxmlformats.org/officeDocument/2006/relationships/hyperlink" Target="https://outingsandinnings.harvard.edu/" TargetMode="External"/><Relationship Id="rId4" Type="http://schemas.openxmlformats.org/officeDocument/2006/relationships/hyperlink" Target="https://www.harvard.edu/on-campus/museum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3E_3E51C4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edu/coronavirus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arvard.edu/coronavirus/campus-access/" TargetMode="External"/><Relationship Id="rId4" Type="http://schemas.openxmlformats.org/officeDocument/2006/relationships/hyperlink" Target="https://www.harvard.edu/coronavirus/harvard-university-wide-covid-19-testing-dashboar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rvard.edu/coronavirus/covid-19-vaccine-information/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huhs.harvard.edu/covid-vaccine-info" TargetMode="External"/><Relationship Id="rId4" Type="http://schemas.openxmlformats.org/officeDocument/2006/relationships/hyperlink" Target="https://www.harvard.edu/coronavirus/verify-your-vaccination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edu/coronavirus/testing-tracing/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harvard.edu/coronavirus/campus-access/steps-for-office-and-lab-reentry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.com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harvard.edu/coronavirus/campus-access/steps-for-office-and-lab-reentry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harvard.edu/gazette/story/2020/04/360-degree-virtual-tour-simulates-walk-through-widener-library/" TargetMode="External"/><Relationship Id="rId2" Type="http://schemas.openxmlformats.org/officeDocument/2006/relationships/hyperlink" Target="https://library.harvard.edu/services-tools&#8203;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uhttps:/ethics.harvard.edu/" TargetMode="External"/><Relationship Id="rId2" Type="http://schemas.openxmlformats.org/officeDocument/2006/relationships/hyperlink" Target="https://harvard.zoom.us/my/ejsafrafellow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Ouhttps:/ethics.harvard.edu/" TargetMode="Externa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iteachu.uaf.edu/pick-up-slack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d umbrella">
            <a:extLst>
              <a:ext uri="{FF2B5EF4-FFF2-40B4-BE49-F238E27FC236}">
                <a16:creationId xmlns:a16="http://schemas.microsoft.com/office/drawing/2014/main" id="{30FFF511-4CAB-A64C-A5DD-3E2A803547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6858000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1BF7DBB-67AA-4599-B44E-07D280BDF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690549"/>
            <a:ext cx="5943600" cy="2917620"/>
          </a:xfrm>
        </p:spPr>
        <p:txBody>
          <a:bodyPr/>
          <a:lstStyle/>
          <a:p>
            <a:r>
              <a:rPr lang="en-GB" b="1" dirty="0"/>
              <a:t>Welcome </a:t>
            </a:r>
            <a:br>
              <a:rPr lang="en-GB" b="1" dirty="0"/>
            </a:br>
            <a:r>
              <a:rPr lang="en-GB" b="1" dirty="0"/>
              <a:t>New Fellows!</a:t>
            </a:r>
          </a:p>
        </p:txBody>
      </p:sp>
      <p:cxnSp>
        <p:nvCxnSpPr>
          <p:cNvPr id="17" name="Straight Connector 16" descr="divider line">
            <a:extLst>
              <a:ext uri="{FF2B5EF4-FFF2-40B4-BE49-F238E27FC236}">
                <a16:creationId xmlns:a16="http://schemas.microsoft.com/office/drawing/2014/main" id="{BA62D616-C355-46BC-B4B6-8254E2BE6EE7}"/>
              </a:ext>
            </a:extLst>
          </p:cNvPr>
          <p:cNvCxnSpPr/>
          <p:nvPr/>
        </p:nvCxnSpPr>
        <p:spPr>
          <a:xfrm>
            <a:off x="5880793" y="399627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13">
            <a:extLst>
              <a:ext uri="{FF2B5EF4-FFF2-40B4-BE49-F238E27FC236}">
                <a16:creationId xmlns:a16="http://schemas.microsoft.com/office/drawing/2014/main" id="{F5E856BA-8A49-437A-AC08-57B28491C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2274" y="4374150"/>
            <a:ext cx="5148072" cy="492450"/>
          </a:xfrm>
        </p:spPr>
        <p:txBody>
          <a:bodyPr/>
          <a:lstStyle/>
          <a:p>
            <a:r>
              <a:rPr lang="en-GB" dirty="0">
                <a:cs typeface="Arial"/>
              </a:rPr>
              <a:t>2022-2023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F9BB8-B5C6-4B63-AFB6-6CCE35FD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5307" y="293317"/>
            <a:ext cx="3182672" cy="95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93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25750"/>
            <a:ext cx="5708395" cy="16183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cs typeface="+mj-cs"/>
              </a:rPr>
              <a:t>Family- and Pet-Friendly Picnic</a:t>
            </a:r>
          </a:p>
        </p:txBody>
      </p:sp>
      <p:cxnSp>
        <p:nvCxnSpPr>
          <p:cNvPr id="62" name="Straight Connector 6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76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1344" y="2363177"/>
            <a:ext cx="5205905" cy="39046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  <a:cs typeface="+mn-cs"/>
              </a:rPr>
              <a:t>Interested in a potluck?</a:t>
            </a:r>
            <a:endParaRPr lang="en-US" sz="2800" dirty="0">
              <a:latin typeface="Century Gothic"/>
              <a:cs typeface="+mn-cs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  <a:cs typeface="+mn-cs"/>
              </a:rPr>
              <a:t>Planning for </a:t>
            </a:r>
            <a:r>
              <a:rPr lang="en-US" sz="2800" b="1" dirty="0">
                <a:latin typeface="+mj-lt"/>
                <a:cs typeface="+mn-cs"/>
              </a:rPr>
              <a:t>1-4 pm on September 18</a:t>
            </a:r>
            <a:endParaRPr lang="en-US" sz="2800" b="1" dirty="0">
              <a:latin typeface="Century Gothic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  <a:cs typeface="Arial"/>
              </a:rPr>
              <a:t>Cambridge Common, near the playground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2800" dirty="0">
                <a:latin typeface="Century Gothic"/>
                <a:cs typeface="Arial"/>
              </a:rPr>
              <a:t>Rain date September 25</a:t>
            </a:r>
          </a:p>
          <a:p>
            <a:pPr marL="457200" indent="-457200">
              <a:lnSpc>
                <a:spcPct val="90000"/>
              </a:lnSpc>
              <a:buNone/>
            </a:pPr>
            <a:endParaRPr lang="en-US" sz="3200" dirty="0">
              <a:latin typeface="Century Gothic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u="sng" dirty="0">
              <a:latin typeface="Century Gothic"/>
              <a:cs typeface="Arial"/>
              <a:hlinkClick r:id="rId2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4C390-D6C0-44D9-A618-A10C646B7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4872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05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25750"/>
            <a:ext cx="5708395" cy="16183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cs typeface="+mj-cs"/>
              </a:rPr>
              <a:t>Anchor Day</a:t>
            </a:r>
          </a:p>
        </p:txBody>
      </p:sp>
      <p:cxnSp>
        <p:nvCxnSpPr>
          <p:cNvPr id="62" name="Straight Connector 6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76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1344" y="2363177"/>
            <a:ext cx="5205905" cy="39046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  <a:cs typeface="+mn-cs"/>
              </a:rPr>
              <a:t>First Wednesday of the month</a:t>
            </a:r>
            <a:endParaRPr lang="en-US" sz="2800" dirty="0">
              <a:latin typeface="Century Gothic"/>
              <a:cs typeface="+mn-cs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  <a:cs typeface="+mn-cs"/>
              </a:rPr>
              <a:t>All staff will be in the office</a:t>
            </a:r>
            <a:endParaRPr lang="en-US" sz="2800" b="1" dirty="0">
              <a:latin typeface="+mj-lt"/>
              <a:cs typeface="Arial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2800" dirty="0">
                <a:latin typeface="Century Gothic"/>
                <a:cs typeface="Arial"/>
              </a:rPr>
              <a:t>Most hoteling spaces likely to be occupied</a:t>
            </a:r>
            <a:endParaRPr lang="en-US" dirty="0"/>
          </a:p>
          <a:p>
            <a:pPr marL="457200" indent="-457200">
              <a:lnSpc>
                <a:spcPct val="90000"/>
              </a:lnSpc>
              <a:buNone/>
            </a:pPr>
            <a:endParaRPr lang="en-US" sz="3200" dirty="0">
              <a:latin typeface="Century Gothic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u="sng" dirty="0">
              <a:latin typeface="Century Gothic"/>
              <a:cs typeface="Arial"/>
              <a:hlinkClick r:id="rId2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7" name="Picture 6" descr="A picture containing indoor, wall, room, ceiling&#10;&#10;Description automatically generated">
            <a:extLst>
              <a:ext uri="{FF2B5EF4-FFF2-40B4-BE49-F238E27FC236}">
                <a16:creationId xmlns:a16="http://schemas.microsoft.com/office/drawing/2014/main" id="{B984C390-D6C0-44D9-A618-A10C646B7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85" y="1"/>
            <a:ext cx="51434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7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776" y="1322996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Orientation to the </a:t>
            </a:r>
            <a:br>
              <a:rPr lang="en-US" sz="6000" dirty="0"/>
            </a:br>
            <a:r>
              <a:rPr lang="en-US" sz="6000" dirty="0">
                <a:solidFill>
                  <a:schemeClr val="tx1"/>
                </a:solidFill>
              </a:rPr>
              <a:t>Center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3CD52CF3-8E03-4004-883E-B9D6E6F0A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1" r="26944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6714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64" y="371512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cs typeface="+mj-cs"/>
              </a:rPr>
              <a:t>Mission</a:t>
            </a:r>
          </a:p>
        </p:txBody>
      </p:sp>
      <p:cxnSp>
        <p:nvCxnSpPr>
          <p:cNvPr id="62" name="Straight Connector 6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76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83582" y="2473734"/>
            <a:ext cx="6106712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Century Gothic"/>
                <a:cs typeface="+mn-cs"/>
              </a:rPr>
              <a:t>The Edmond &amp; Lily Safra Center for Ethics seeks to </a:t>
            </a:r>
            <a:r>
              <a:rPr lang="en-US" sz="2000" b="1" dirty="0">
                <a:latin typeface="Century Gothic"/>
                <a:cs typeface="+mn-cs"/>
              </a:rPr>
              <a:t>strengthen</a:t>
            </a:r>
            <a:r>
              <a:rPr lang="en-US" sz="2000" dirty="0">
                <a:latin typeface="Century Gothic"/>
                <a:cs typeface="+mn-cs"/>
              </a:rPr>
              <a:t> teaching and research about pressing ethical issues; to </a:t>
            </a:r>
            <a:r>
              <a:rPr lang="en-US" sz="2000" b="1" dirty="0">
                <a:latin typeface="Century Gothic"/>
                <a:cs typeface="+mn-cs"/>
              </a:rPr>
              <a:t>foster</a:t>
            </a:r>
            <a:r>
              <a:rPr lang="en-US" sz="2000" dirty="0">
                <a:latin typeface="Century Gothic"/>
                <a:cs typeface="+mn-cs"/>
              </a:rPr>
              <a:t> sound norms of ethical reasoning and civic discussion; and to </a:t>
            </a:r>
            <a:r>
              <a:rPr lang="en-US" sz="2000" b="1" dirty="0">
                <a:latin typeface="Century Gothic"/>
                <a:cs typeface="+mn-cs"/>
              </a:rPr>
              <a:t>share</a:t>
            </a:r>
            <a:r>
              <a:rPr lang="en-US" sz="2000" dirty="0">
                <a:latin typeface="Century Gothic"/>
                <a:cs typeface="+mn-cs"/>
              </a:rPr>
              <a:t> the work of our community in the public interest. </a:t>
            </a:r>
            <a:endParaRPr lang="en-US" dirty="0">
              <a:cs typeface="+mn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+mj-lt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https://ethics.harvard.edu/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B820D-BDDC-4526-BCBF-2C3B8A84472D}"/>
              </a:ext>
            </a:extLst>
          </p:cNvPr>
          <p:cNvSpPr txBox="1"/>
          <p:nvPr/>
        </p:nvSpPr>
        <p:spPr>
          <a:xfrm>
            <a:off x="2852835" y="3165023"/>
            <a:ext cx="622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1C7617-E636-4E66-8278-E84CB59FBB9C}"/>
              </a:ext>
            </a:extLst>
          </p:cNvPr>
          <p:cNvSpPr txBox="1"/>
          <p:nvPr/>
        </p:nvSpPr>
        <p:spPr>
          <a:xfrm>
            <a:off x="2854171" y="3171093"/>
            <a:ext cx="6223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D13729-7543-4726-AA6C-4C60DCEFC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330499" cy="63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95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78" y="816559"/>
            <a:ext cx="3686146" cy="17717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  <a:cs typeface="+mj-cs"/>
              </a:rPr>
              <a:t>New Name!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691" r="3691"/>
          <a:stretch/>
        </p:blipFill>
        <p:spPr>
          <a:xfrm>
            <a:off x="6675272" y="501893"/>
            <a:ext cx="5068728" cy="4104551"/>
          </a:xfrm>
          <a:prstGeom prst="rect">
            <a:avLst/>
          </a:prstGeom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D08C3C-BC44-49CE-A297-9C5A9DA2DA7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BB23F-7822-49D1-AE34-F92DA6C75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1654" y="2688009"/>
            <a:ext cx="5205609" cy="433193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4400" dirty="0">
                <a:latin typeface="+mj-lt"/>
                <a:cs typeface="Arial"/>
              </a:rPr>
              <a:t>As</a:t>
            </a:r>
            <a:r>
              <a:rPr lang="en-US" sz="4400" dirty="0">
                <a:solidFill>
                  <a:srgbClr val="000000"/>
                </a:solidFill>
                <a:latin typeface="+mj-lt"/>
                <a:cs typeface="Arial"/>
              </a:rPr>
              <a:t> of July 1, we are the Edmond &amp; Lily Safra Center for Ethics!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21120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605339"/>
            <a:ext cx="5259572" cy="1692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solidFill>
                  <a:srgbClr val="C00000"/>
                </a:solidFill>
                <a:cs typeface="+mj-cs"/>
              </a:rPr>
              <a:t>Naming Convention for Public Use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184" y="2127615"/>
            <a:ext cx="5792272" cy="420025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500" b="1" dirty="0">
                <a:latin typeface="+mj-lt"/>
                <a:cs typeface="+mn-cs"/>
              </a:rPr>
              <a:t>       </a:t>
            </a:r>
            <a:endParaRPr lang="en-US" sz="2500" b="1" dirty="0">
              <a:latin typeface="+mj-lt"/>
              <a:cs typeface="Arial"/>
            </a:endParaRP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latin typeface="+mj-lt"/>
                <a:cs typeface="Arial"/>
              </a:rPr>
              <a:t>Acceptable</a:t>
            </a:r>
            <a:r>
              <a:rPr lang="en-US" sz="2400" dirty="0">
                <a:latin typeface="+mj-lt"/>
                <a:cs typeface="Arial"/>
              </a:rPr>
              <a:t>:</a:t>
            </a:r>
          </a:p>
          <a:p>
            <a:pPr marL="1371600" lvl="3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  <a:cs typeface="Arial"/>
              </a:rPr>
              <a:t>Edmond &amp; Lily Safra Center </a:t>
            </a:r>
          </a:p>
          <a:p>
            <a:pPr marL="1371600" lvl="3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  <a:cs typeface="Arial"/>
              </a:rPr>
              <a:t>Center for Ethics</a:t>
            </a:r>
          </a:p>
          <a:p>
            <a:pPr marL="1371600" lvl="3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  <a:cs typeface="Arial"/>
              </a:rPr>
              <a:t>E</a:t>
            </a:r>
            <a:r>
              <a:rPr lang="en-US" sz="2000" dirty="0">
                <a:latin typeface="+mj-lt"/>
              </a:rPr>
              <a:t>&amp;L Safra Center</a:t>
            </a:r>
            <a:endParaRPr lang="en-US" sz="2000" dirty="0">
              <a:latin typeface="+mj-lt"/>
              <a:cs typeface="Arial"/>
            </a:endParaRP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highlight>
                  <a:srgbClr val="FFFF00"/>
                </a:highlight>
                <a:latin typeface="+mj-lt"/>
              </a:rPr>
              <a:t>NEVER just "Safra Center"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400" dirty="0">
              <a:latin typeface="Century Gothic"/>
            </a:endParaRPr>
          </a:p>
          <a:p>
            <a:pPr marL="457200" lvl="1" indent="0">
              <a:buNone/>
            </a:pPr>
            <a:r>
              <a:rPr lang="en-US" sz="2400" dirty="0">
                <a:latin typeface="Century Gothic"/>
                <a:cs typeface="Arial"/>
              </a:rPr>
              <a:t>It’s fine to mention your Center affiliation on publications but not required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9" name="Picture Placeholder 8" descr="A person in a white room&#10;&#10;Description generated with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27489" r="1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F2754B-9DAF-4509-AF63-D4E04353326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614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Fellowships Offered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5780" y="2798911"/>
            <a:ext cx="3599348" cy="3415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800" b="1" dirty="0">
                <a:solidFill>
                  <a:schemeClr val="bg1"/>
                </a:solidFill>
                <a:latin typeface="+mj-lt"/>
                <a:cs typeface="+mn-cs"/>
              </a:rPr>
              <a:t>Fellows-in-Residence</a:t>
            </a:r>
            <a:endParaRPr lang="en-US" sz="1800" dirty="0">
              <a:solidFill>
                <a:schemeClr val="bg1"/>
              </a:solidFill>
              <a:latin typeface="+mj-lt"/>
              <a:cs typeface="+mn-cs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800" b="1" dirty="0">
                <a:solidFill>
                  <a:schemeClr val="bg1"/>
                </a:solidFill>
                <a:latin typeface="+mj-lt"/>
                <a:cs typeface="+mn-cs"/>
              </a:rPr>
              <a:t>Tel Aviv University Exchange Fellows</a:t>
            </a:r>
            <a:endParaRPr lang="en-US" sz="1800" b="1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800" b="1" dirty="0">
                <a:solidFill>
                  <a:schemeClr val="bg1"/>
                </a:solidFill>
                <a:latin typeface="+mj-lt"/>
                <a:cs typeface="Arial"/>
              </a:rPr>
              <a:t>Visiting Fellows</a:t>
            </a: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800" b="1" dirty="0">
                <a:solidFill>
                  <a:schemeClr val="bg1"/>
                </a:solidFill>
                <a:latin typeface="+mj-lt"/>
                <a:cs typeface="+mn-cs"/>
              </a:rPr>
              <a:t>Graduate Fellows</a:t>
            </a:r>
            <a:endParaRPr lang="en-US" sz="1800" b="1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800" b="1" dirty="0">
                <a:solidFill>
                  <a:schemeClr val="bg1"/>
                </a:solidFill>
                <a:latin typeface="+mj-lt"/>
                <a:cs typeface="+mn-cs"/>
              </a:rPr>
              <a:t>Ethics Pedagogy Fellows</a:t>
            </a:r>
            <a:endParaRPr lang="en-US" sz="1800" b="1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800" b="1" dirty="0">
                <a:solidFill>
                  <a:schemeClr val="bg1"/>
                </a:solidFill>
                <a:latin typeface="+mj-lt"/>
                <a:cs typeface="+mn-cs"/>
              </a:rPr>
              <a:t>Undergraduate Fellows</a:t>
            </a:r>
            <a:endParaRPr lang="en-US" sz="1800" b="1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800" b="1" dirty="0">
                <a:solidFill>
                  <a:schemeClr val="bg1"/>
                </a:solidFill>
                <a:latin typeface="+mj-lt"/>
                <a:cs typeface="Arial"/>
              </a:rPr>
              <a:t>Civil Disagreement Fellows</a:t>
            </a:r>
          </a:p>
          <a:p>
            <a:pPr>
              <a:lnSpc>
                <a:spcPct val="90000"/>
              </a:lnSpc>
            </a:pPr>
            <a:endParaRPr lang="en-US" sz="1700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90000"/>
              </a:lnSpc>
            </a:pPr>
            <a:endParaRPr lang="en-US" sz="17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Placeholder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1D287659-9DB1-C84A-9E42-4CCE0445FA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5297763" y="1264976"/>
            <a:ext cx="6250768" cy="4167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549DB-4BCB-4DD7-A551-608F100C9CEE}"/>
              </a:ext>
            </a:extLst>
          </p:cNvPr>
          <p:cNvSpPr txBox="1"/>
          <p:nvPr/>
        </p:nvSpPr>
        <p:spPr>
          <a:xfrm>
            <a:off x="5439363" y="5599289"/>
            <a:ext cx="59558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2019's graduating senior Undergraduate Fellows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C34F6-42FF-406D-A753-CA13E62E460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4630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78" y="816559"/>
            <a:ext cx="3686146" cy="17717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cs typeface="+mj-cs"/>
              </a:rPr>
              <a:t>Finding Information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846" r="4157" b="1"/>
          <a:stretch/>
        </p:blipFill>
        <p:spPr>
          <a:xfrm>
            <a:off x="6675272" y="501893"/>
            <a:ext cx="5068728" cy="4104551"/>
          </a:xfrm>
          <a:prstGeom prst="rect">
            <a:avLst/>
          </a:prstGeom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D08C3C-BC44-49CE-A297-9C5A9DA2DA7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BB23F-7822-49D1-AE34-F92DA6C75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578" y="2902932"/>
            <a:ext cx="10002301" cy="4117014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Our website: </a:t>
            </a:r>
            <a:r>
              <a:rPr lang="en-US" sz="2400" dirty="0">
                <a:latin typeface="+mj-lt"/>
                <a:cs typeface="Arial"/>
                <a:hlinkClick r:id="rId3"/>
              </a:rPr>
              <a:t>ethics.harvard.edu</a:t>
            </a:r>
            <a:endParaRPr lang="en-US" sz="2400" dirty="0">
              <a:latin typeface="+mj-lt"/>
              <a:ea typeface="+mn-lt"/>
              <a:cs typeface="Arial"/>
            </a:endParaRP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Follow Us:</a:t>
            </a:r>
            <a:endParaRPr lang="en-US" sz="2400" dirty="0">
              <a:latin typeface="+mj-lt"/>
              <a:ea typeface="+mn-lt"/>
              <a:cs typeface="Arial"/>
            </a:endParaRP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v"/>
            </a:pPr>
            <a:r>
              <a:rPr lang="en-US" sz="2000" dirty="0">
                <a:latin typeface="+mj-lt"/>
              </a:rPr>
              <a:t>Twitter: @harvardethics</a:t>
            </a:r>
            <a:endParaRPr lang="en-US" sz="2000" dirty="0">
              <a:latin typeface="+mj-lt"/>
              <a:ea typeface="+mn-lt"/>
              <a:cs typeface="+mn-lt"/>
            </a:endParaRP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v"/>
            </a:pPr>
            <a:r>
              <a:rPr lang="en-US" sz="2000" dirty="0">
                <a:latin typeface="+mj-lt"/>
              </a:rPr>
              <a:t>Facebook:  @harvardethics</a:t>
            </a:r>
            <a:endParaRPr lang="en-US" sz="2000" dirty="0">
              <a:latin typeface="+mj-lt"/>
              <a:ea typeface="+mn-lt"/>
              <a:cs typeface="+mn-lt"/>
            </a:endParaRP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v"/>
            </a:pPr>
            <a:r>
              <a:rPr lang="en-US" sz="2000" dirty="0">
                <a:latin typeface="+mj-lt"/>
                <a:ea typeface="+mn-lt"/>
                <a:cs typeface="+mn-lt"/>
              </a:rPr>
              <a:t>Instagram: @harvardethics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j-lt"/>
              <a:cs typeface="Arial"/>
            </a:endParaRP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 Public Events: </a:t>
            </a:r>
            <a:r>
              <a:rPr lang="en-US" sz="2400" dirty="0">
                <a:latin typeface="+mj-lt"/>
                <a:cs typeface="Arial"/>
                <a:hlinkClick r:id="rId4"/>
              </a:rPr>
              <a:t>https://ethics.harvard.edu/</a:t>
            </a:r>
            <a:r>
              <a:rPr lang="en-US" sz="2400" u="sng" dirty="0">
                <a:solidFill>
                  <a:srgbClr val="0070C0"/>
                </a:solidFill>
                <a:latin typeface="+mj-lt"/>
                <a:cs typeface="Arial"/>
                <a:hlinkClick r:id="rId4"/>
              </a:rPr>
              <a:t>calendar/upcoming</a:t>
            </a:r>
            <a:endParaRPr lang="en-US" sz="2400" u="sng" dirty="0">
              <a:solidFill>
                <a:srgbClr val="0070C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835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089" r="9089"/>
          <a:stretch/>
        </p:blipFill>
        <p:spPr>
          <a:xfrm>
            <a:off x="4991878" y="756743"/>
            <a:ext cx="7200122" cy="60907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424221" y="135428"/>
            <a:ext cx="3783150" cy="20794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2"/>
                </a:solidFill>
                <a:latin typeface="+mj-lt"/>
                <a:ea typeface="+mj-ea"/>
                <a:cs typeface="Arial"/>
              </a:rPr>
              <a:t>Online Information for Current Fellows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553555" y="2440907"/>
            <a:ext cx="4086549" cy="334130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2400" kern="1200" dirty="0">
                <a:latin typeface="+mj-lt"/>
                <a:ea typeface="+mn-ea"/>
                <a:cs typeface="+mn-cs"/>
              </a:rPr>
              <a:t>Visit the special section of the Center's website, just for Fellows, at 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2400" kern="1200" dirty="0">
                <a:latin typeface="+mj-lt"/>
                <a:ea typeface="+mn-ea"/>
                <a:cs typeface="+mn-cs"/>
                <a:hlinkClick r:id="rId3"/>
              </a:rPr>
              <a:t>https://ethics.harvard.edu/information-fellows</a:t>
            </a:r>
            <a:endParaRPr lang="en-US" sz="2400" kern="1200" dirty="0">
              <a:latin typeface="+mj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endParaRPr lang="en-US" sz="2400" kern="120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endParaRPr lang="en-US" sz="24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C7B32B07-53B0-4680-8DFD-E30C2CA15E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267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E63084-3FC3-4A31-A0F2-17CB57CF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86" y="1510649"/>
            <a:ext cx="8010481" cy="2643250"/>
          </a:xfrm>
        </p:spPr>
        <p:txBody>
          <a:bodyPr/>
          <a:lstStyle/>
          <a:p>
            <a:r>
              <a:rPr lang="en-US" sz="9600" dirty="0">
                <a:cs typeface="Arial"/>
              </a:rPr>
              <a:t>BREAK</a:t>
            </a:r>
            <a:endParaRPr lang="en-US" sz="9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337B6-47F6-45BB-9699-2C222CAC691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dirty="0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099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3" y="667971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Orientation</a:t>
            </a:r>
          </a:p>
        </p:txBody>
      </p:sp>
      <p:cxnSp>
        <p:nvCxnSpPr>
          <p:cNvPr id="33" name="Straight Arrow Connector 3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5AFB5E9-384C-4F94-802F-F7BDC044F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1" y="2575042"/>
            <a:ext cx="5858489" cy="35957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914400" lvl="1" indent="-457200">
              <a:lnSpc>
                <a:spcPct val="100000"/>
              </a:lnSpc>
              <a:spcBef>
                <a:spcPts val="2400"/>
              </a:spcBef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</a:rPr>
              <a:t>Connecting with Each Other and Using the Office</a:t>
            </a:r>
            <a:endParaRPr lang="en-US" sz="2800" dirty="0">
              <a:latin typeface="Century Gothic"/>
              <a:cs typeface="Arial"/>
            </a:endParaRPr>
          </a:p>
          <a:p>
            <a:pPr marL="914400" lvl="1" indent="-457200">
              <a:lnSpc>
                <a:spcPct val="100000"/>
              </a:lnSpc>
              <a:spcBef>
                <a:spcPts val="2400"/>
              </a:spcBef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</a:rPr>
              <a:t>Orientation to the Center</a:t>
            </a:r>
            <a:endParaRPr lang="en-US" sz="2800" b="1" dirty="0">
              <a:latin typeface="Century Gothic"/>
              <a:cs typeface="Arial"/>
            </a:endParaRPr>
          </a:p>
          <a:p>
            <a:pPr marL="914400" lvl="1" indent="-457200">
              <a:lnSpc>
                <a:spcPct val="100000"/>
              </a:lnSpc>
              <a:spcBef>
                <a:spcPts val="2400"/>
              </a:spcBef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</a:rPr>
              <a:t>Information on Harvard Resources</a:t>
            </a:r>
            <a:endParaRPr lang="en-US" sz="2800" dirty="0">
              <a:latin typeface="Century Gothic"/>
              <a:cs typeface="Arial"/>
            </a:endParaRPr>
          </a:p>
          <a:p>
            <a:pPr marL="914400" lvl="1" indent="-457200">
              <a:lnSpc>
                <a:spcPct val="100000"/>
              </a:lnSpc>
              <a:spcBef>
                <a:spcPts val="2400"/>
              </a:spcBef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  <a:cs typeface="Arial"/>
              </a:rPr>
              <a:t>COVID-19 Information</a:t>
            </a:r>
          </a:p>
          <a:p>
            <a:pPr indent="-228600">
              <a:buChar char="•"/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4D18FF8-AA04-4E4F-9ABD-D7320616C6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105" r="9854"/>
          <a:stretch/>
        </p:blipFill>
        <p:spPr>
          <a:xfrm>
            <a:off x="5858796" y="10"/>
            <a:ext cx="6333203" cy="6857988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44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33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4969011"/>
            <a:ext cx="7066367" cy="1567255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  <a:cs typeface="+mj-cs"/>
              </a:rPr>
              <a:t> </a:t>
            </a:r>
            <a:br>
              <a:rPr lang="en-US" sz="4400" dirty="0">
                <a:cs typeface="+mj-cs"/>
              </a:rPr>
            </a:br>
            <a:r>
              <a:rPr lang="en-US" sz="4400" dirty="0">
                <a:solidFill>
                  <a:srgbClr val="C00000"/>
                </a:solidFill>
                <a:cs typeface="+mj-cs"/>
              </a:rPr>
              <a:t>Upcoming Center-Sponsored Public Events</a:t>
            </a:r>
            <a:br>
              <a:rPr lang="en-US" sz="4400" dirty="0">
                <a:solidFill>
                  <a:srgbClr val="C00000"/>
                </a:solidFill>
                <a:highlight>
                  <a:srgbClr val="FFFF00"/>
                </a:highlight>
                <a:cs typeface="+mj-cs"/>
              </a:rPr>
            </a:b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icture Placeholder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2820" r="1" b="1"/>
          <a:stretch/>
        </p:blipFill>
        <p:spPr>
          <a:xfrm>
            <a:off x="325300" y="321733"/>
            <a:ext cx="7073842" cy="4747913"/>
          </a:xfrm>
          <a:prstGeom prst="rect">
            <a:avLst/>
          </a:prstGeom>
        </p:spPr>
      </p:pic>
      <p:sp>
        <p:nvSpPr>
          <p:cNvPr id="29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04497" y="1045870"/>
            <a:ext cx="3995928" cy="52309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u="sng" dirty="0">
                <a:solidFill>
                  <a:srgbClr val="FFFFFF"/>
                </a:solidFill>
                <a:latin typeface="+mj-lt"/>
                <a:cs typeface="+mn-cs"/>
              </a:rPr>
              <a:t>September 8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 – Ethics Bonanza and Opening Dinner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u="sng" dirty="0">
                <a:solidFill>
                  <a:srgbClr val="FFFFFF"/>
                </a:solidFill>
                <a:latin typeface="+mj-lt"/>
                <a:cs typeface="+mn-cs"/>
              </a:rPr>
              <a:t>September 23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 – Ethics in Your World Book Talk with Bo Seo, 12 pm (virtual)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u="sng" dirty="0">
                <a:solidFill>
                  <a:srgbClr val="FFFFFF"/>
                </a:solidFill>
                <a:latin typeface="+mj-lt"/>
                <a:cs typeface="+mn-cs"/>
              </a:rPr>
              <a:t>October 14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 – Good Government Workshop Day 1, 10 am (virtual or hybrid)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u="sng" dirty="0">
                <a:solidFill>
                  <a:srgbClr val="FFFFFF"/>
                </a:solidFill>
                <a:latin typeface="+mj-lt"/>
                <a:cs typeface="+mn-cs"/>
              </a:rPr>
              <a:t>October 20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 – Public Lecture with Prof. Melvin Rogers</a:t>
            </a:r>
            <a:r>
              <a:rPr lang="en-US" sz="2000" b="1" dirty="0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, 5 pm</a:t>
            </a:r>
            <a:endParaRPr lang="en-US" sz="2000" b="1" dirty="0">
              <a:solidFill>
                <a:srgbClr val="000000"/>
              </a:solidFill>
              <a:latin typeface="Century Gothic"/>
              <a:cs typeface="Arial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u="sng" dirty="0">
                <a:solidFill>
                  <a:schemeClr val="bg1"/>
                </a:solidFill>
                <a:latin typeface="+mj-lt"/>
                <a:cs typeface="Arial"/>
              </a:rPr>
              <a:t>November 17 or December 1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–Civil Disagreement Series on 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Reproductive Rights, 4 pm (virtual)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More </a:t>
            </a:r>
            <a:r>
              <a:rPr lang="en-US" sz="2000" b="1" dirty="0">
                <a:solidFill>
                  <a:schemeClr val="bg1"/>
                </a:solidFill>
                <a:latin typeface="Century Gothic"/>
                <a:cs typeface="Arial"/>
              </a:rPr>
              <a:t>Added Regularly. Read the Newsletter!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23BEE-BB53-44C2-A508-AE9A8B7E85BF}"/>
              </a:ext>
            </a:extLst>
          </p:cNvPr>
          <p:cNvSpPr/>
          <p:nvPr/>
        </p:nvSpPr>
        <p:spPr>
          <a:xfrm>
            <a:off x="11001375" y="6536266"/>
            <a:ext cx="753035" cy="2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2AAA8E-18C6-44FD-AB9B-885B3AFF189F}"/>
              </a:ext>
            </a:extLst>
          </p:cNvPr>
          <p:cNvSpPr/>
          <p:nvPr/>
        </p:nvSpPr>
        <p:spPr>
          <a:xfrm>
            <a:off x="7393119" y="6472238"/>
            <a:ext cx="134270" cy="12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93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33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80" y="4565499"/>
            <a:ext cx="7063792" cy="1970767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>
              <a:spcBef>
                <a:spcPts val="1200"/>
              </a:spcBef>
            </a:pPr>
            <a:br>
              <a:rPr lang="en-US" sz="4400" dirty="0">
                <a:solidFill>
                  <a:schemeClr val="tx1"/>
                </a:solidFill>
                <a:cs typeface="+mj-cs"/>
              </a:rPr>
            </a:br>
            <a:r>
              <a:rPr lang="en-US" sz="4400" dirty="0">
                <a:solidFill>
                  <a:srgbClr val="C00000"/>
                </a:solidFill>
                <a:cs typeface="+mj-cs"/>
              </a:rPr>
              <a:t>Upcoming Events around Harvard</a:t>
            </a:r>
            <a:br>
              <a:rPr lang="en-US" sz="4400" dirty="0">
                <a:solidFill>
                  <a:srgbClr val="C00000"/>
                </a:solidFill>
                <a:cs typeface="+mj-cs"/>
              </a:rPr>
            </a:b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icture Placeholder 8" descr="A picture containing person, indoor, wall, man&#10;&#10;Description generated with very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9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85914" y="861637"/>
            <a:ext cx="3872686" cy="51347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Virtual Academic and Social Activities</a:t>
            </a:r>
            <a:r>
              <a:rPr lang="en-US" sz="2000" b="1" dirty="0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:  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u="sng" dirty="0">
                <a:solidFill>
                  <a:srgbClr val="00B0F0"/>
                </a:solidFill>
                <a:latin typeface="Century Gothic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https://www.harvard.edu/coronavirus/socialize-remotely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b="1" u="sng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Harvard Gazette Events:</a:t>
            </a:r>
            <a:r>
              <a:rPr lang="en-US" sz="2000" b="1" dirty="0">
                <a:latin typeface="+mj-lt"/>
                <a:cs typeface="Arial"/>
              </a:rPr>
              <a:t> 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u="sng" dirty="0">
                <a:solidFill>
                  <a:srgbClr val="00B0F0"/>
                </a:solidFill>
                <a:latin typeface="+mj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https://news.harvard</a:t>
            </a:r>
            <a:r>
              <a:rPr lang="en-US" sz="2000" b="1" u="sng" dirty="0">
                <a:solidFill>
                  <a:srgbClr val="00B0F0"/>
                </a:solidFill>
                <a:latin typeface="+mj-lt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 edu/gazette/harvard-events/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Arial"/>
              </a:rPr>
              <a:t> 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+mj-lt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Contact Departments of interest to you and ask to be added to mailing lists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23BEE-BB53-44C2-A508-AE9A8B7E85BF}"/>
              </a:ext>
            </a:extLst>
          </p:cNvPr>
          <p:cNvSpPr/>
          <p:nvPr/>
        </p:nvSpPr>
        <p:spPr>
          <a:xfrm>
            <a:off x="11001375" y="6536266"/>
            <a:ext cx="753035" cy="2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2AAA8E-18C6-44FD-AB9B-885B3AFF189F}"/>
              </a:ext>
            </a:extLst>
          </p:cNvPr>
          <p:cNvSpPr/>
          <p:nvPr/>
        </p:nvSpPr>
        <p:spPr>
          <a:xfrm>
            <a:off x="7393119" y="6472238"/>
            <a:ext cx="134270" cy="12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865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2">
            <a:extLst>
              <a:ext uri="{FF2B5EF4-FFF2-40B4-BE49-F238E27FC236}">
                <a16:creationId xmlns:a16="http://schemas.microsoft.com/office/drawing/2014/main" id="{A970180A-1088-4D82-8447-4F765E70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418" y="308180"/>
            <a:ext cx="5753493" cy="1874125"/>
          </a:xfrm>
        </p:spPr>
        <p:txBody>
          <a:bodyPr/>
          <a:lstStyle/>
          <a:p>
            <a:r>
              <a:rPr lang="en-US" sz="4400" dirty="0">
                <a:solidFill>
                  <a:srgbClr val="C00000"/>
                </a:solidFill>
                <a:cs typeface="Arial"/>
              </a:rPr>
              <a:t>Ideas for Events During the Year?</a:t>
            </a:r>
            <a:br>
              <a:rPr lang="en-GB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FAD80-C99C-46E1-8530-F078EE5BA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4113" y="2115663"/>
            <a:ext cx="5753493" cy="4120545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</a:rPr>
              <a:t>Do you have a workshop, talk, or other event in mind for this academic year? Please let Emily know!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  <a:cs typeface="Arial"/>
              </a:rPr>
              <a:t>If you can share details with Emily and the Programming Team </a:t>
            </a:r>
            <a:r>
              <a:rPr lang="en-US" sz="2000" b="1" dirty="0">
                <a:latin typeface="+mj-lt"/>
                <a:cs typeface="Arial"/>
              </a:rPr>
              <a:t>by mid-September</a:t>
            </a:r>
            <a:r>
              <a:rPr lang="en-US" sz="2000" dirty="0">
                <a:latin typeface="+mj-lt"/>
                <a:cs typeface="Arial"/>
              </a:rPr>
              <a:t>, we will consider it as we decide what other events the Center will host this year.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  <a:cs typeface="Arial"/>
              </a:rPr>
              <a:t>Even if we cannot sponsor your event, you may be able to get some support in holding it. Fellowship research funds can be used to host an event.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1BAE39-A953-4246-8A59-0AC2777EE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1772" cy="4364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770887-6ED8-4649-A91E-FFA86A4B6EE3}"/>
              </a:ext>
            </a:extLst>
          </p:cNvPr>
          <p:cNvSpPr txBox="1"/>
          <p:nvPr/>
        </p:nvSpPr>
        <p:spPr>
          <a:xfrm>
            <a:off x="25079" y="4364610"/>
            <a:ext cx="520669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latin typeface="+mj-lt"/>
              </a:rPr>
              <a:t>Decisions and Desserts event with Vivek Murthy and Alice Chen, September 28, 2018</a:t>
            </a:r>
          </a:p>
        </p:txBody>
      </p:sp>
    </p:spTree>
    <p:extLst>
      <p:ext uri="{BB962C8B-B14F-4D97-AF65-F5344CB8AC3E}">
        <p14:creationId xmlns:p14="http://schemas.microsoft.com/office/powerpoint/2010/main" val="559335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95662CD9-25CD-4EB5-8929-2FF1CF3A18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7272" r="10478" b="1"/>
          <a:stretch/>
        </p:blipFill>
        <p:spPr>
          <a:xfrm>
            <a:off x="6548590" y="772998"/>
            <a:ext cx="5071902" cy="5071902"/>
          </a:xfrm>
          <a:prstGeom prst="rect">
            <a:avLst/>
          </a:prstGeom>
          <a:noFill/>
        </p:spPr>
      </p:pic>
      <p:sp>
        <p:nvSpPr>
          <p:cNvPr id="58" name="Title 2">
            <a:extLst>
              <a:ext uri="{FF2B5EF4-FFF2-40B4-BE49-F238E27FC236}">
                <a16:creationId xmlns:a16="http://schemas.microsoft.com/office/drawing/2014/main" id="{A970180A-1088-4D82-8447-4F765E70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74" y="1079157"/>
            <a:ext cx="5221224" cy="1933303"/>
          </a:xfrm>
        </p:spPr>
        <p:txBody>
          <a:bodyPr/>
          <a:lstStyle/>
          <a:p>
            <a:r>
              <a:rPr lang="en-US" sz="4400" b="1" dirty="0">
                <a:solidFill>
                  <a:srgbClr val="C00000"/>
                </a:solidFill>
                <a:cs typeface="Arial"/>
              </a:rPr>
              <a:t>Sharing Your Accomplishments: We Want to Know!</a:t>
            </a:r>
            <a:br>
              <a:rPr lang="en-GB" b="1" dirty="0"/>
            </a:b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926" y="3005780"/>
            <a:ext cx="4813849" cy="3061115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GB" sz="2200" dirty="0">
                <a:latin typeface="Century Gothic"/>
                <a:cs typeface="Arial"/>
              </a:rPr>
              <a:t>Publications, talks, awards, etc? Let Maggie know.</a:t>
            </a:r>
          </a:p>
          <a:p>
            <a:pPr marL="457200" indent="-457200"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GB" sz="2200" dirty="0">
                <a:latin typeface="Century Gothic"/>
                <a:cs typeface="Arial"/>
              </a:rPr>
              <a:t>Something else to share with the community? Ask Maggie to include in the Newsletter.</a:t>
            </a:r>
          </a:p>
          <a:p>
            <a:pPr marL="457200" indent="-457200"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US" sz="2200" dirty="0">
                <a:latin typeface="Century Gothic"/>
                <a:cs typeface="Arial"/>
              </a:rPr>
              <a:t>Have an idea or suggestion for an event or improvement? Talk to Emily.</a:t>
            </a:r>
          </a:p>
          <a:p>
            <a:endParaRPr lang="en-GB" dirty="0"/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907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FA592-5858-43F3-BBD7-77A2F794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cs typeface="+mj-cs"/>
              </a:rPr>
              <a:t>Making the Most of Your Fellowship Year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D9AD8B-CEE6-468E-B8E8-37FCCA14F4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222315"/>
              </p:ext>
            </p:extLst>
          </p:nvPr>
        </p:nvGraphicFramePr>
        <p:xfrm>
          <a:off x="5061778" y="470924"/>
          <a:ext cx="6466567" cy="581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D30C3-20FA-4A03-A573-87E9031BF1F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762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2545BE-DA05-49B9-BF77-D29855F226C4}"/>
              </a:ext>
            </a:extLst>
          </p:cNvPr>
          <p:cNvSpPr txBox="1"/>
          <p:nvPr/>
        </p:nvSpPr>
        <p:spPr>
          <a:xfrm>
            <a:off x="565673" y="626034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Century Gothic"/>
                <a:ea typeface="+mj-ea"/>
                <a:cs typeface="+mj-cs"/>
              </a:rPr>
              <a:t>Center Faculty</a:t>
            </a:r>
          </a:p>
        </p:txBody>
      </p:sp>
      <p:cxnSp>
        <p:nvCxnSpPr>
          <p:cNvPr id="22" name="Straight Arrow Connector 2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7299B-A597-49D5-BF0D-1436B32E98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674" y="2691584"/>
            <a:ext cx="5120113" cy="34622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+mn-cs"/>
              </a:rPr>
              <a:t>Getting to know Faculty affiliated with the Center is a valuable opportunity.</a:t>
            </a:r>
            <a:endParaRPr lang="en-US" sz="2400" dirty="0">
              <a:latin typeface="Century Gothic"/>
              <a:cs typeface="Arial"/>
            </a:endParaRP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+mn-cs"/>
              </a:rPr>
              <a:t>Read up on the people on our website and tell us who you want to meet! We can help!</a:t>
            </a:r>
            <a:endParaRPr lang="en-US" sz="2400" dirty="0">
              <a:latin typeface="Century Gothic"/>
              <a:cs typeface="Arial"/>
            </a:endParaRP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+mn-cs"/>
              </a:rPr>
              <a:t>Fellows-in-Residence: Faculty Mentors</a:t>
            </a:r>
          </a:p>
        </p:txBody>
      </p:sp>
      <p:pic>
        <p:nvPicPr>
          <p:cNvPr id="2" name="Picture 3" descr="A picture containing person, wall, person, standing&#10;&#10;Description automatically generated">
            <a:extLst>
              <a:ext uri="{FF2B5EF4-FFF2-40B4-BE49-F238E27FC236}">
                <a16:creationId xmlns:a16="http://schemas.microsoft.com/office/drawing/2014/main" id="{3D6C24D4-2021-4C36-9885-C5B844AFC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96" r="1929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5277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alphaModFix/>
          </a:blip>
          <a:srcRect l="17601" r="20162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510425" y="162932"/>
            <a:ext cx="4776694" cy="109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Seminars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460598" y="1806675"/>
            <a:ext cx="4679293" cy="47179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Wingdings"/>
              <a:buChar char="v"/>
            </a:pPr>
            <a:r>
              <a:rPr lang="en-US" sz="2200" b="1" dirty="0">
                <a:solidFill>
                  <a:srgbClr val="000000"/>
                </a:solidFill>
                <a:latin typeface="Century Gothic"/>
              </a:rPr>
              <a:t>Fellows-in-Residence/Faculty Seminars (with lunch): </a:t>
            </a:r>
            <a:r>
              <a:rPr lang="en-US" sz="2200" dirty="0">
                <a:solidFill>
                  <a:srgbClr val="000000"/>
                </a:solidFill>
                <a:latin typeface="Century Gothic"/>
              </a:rPr>
              <a:t>Alternate Tuesdays at Noon</a:t>
            </a:r>
            <a:endParaRPr lang="en-US" sz="2200" dirty="0">
              <a:solidFill>
                <a:srgbClr val="000000"/>
              </a:solidFill>
              <a:latin typeface="Century Gothic"/>
              <a:cs typeface="Arial"/>
            </a:endParaRPr>
          </a:p>
          <a:p>
            <a:pPr marL="457200" indent="-457200">
              <a:spcAft>
                <a:spcPts val="1800"/>
              </a:spcAft>
              <a:buFont typeface="Wingdings"/>
              <a:buChar char="v"/>
            </a:pPr>
            <a:r>
              <a:rPr lang="en-US" sz="2200" b="1" dirty="0">
                <a:solidFill>
                  <a:srgbClr val="000000"/>
                </a:solidFill>
                <a:latin typeface="Century Gothic"/>
              </a:rPr>
              <a:t>Grad Fellow Seminars (with lunch): </a:t>
            </a:r>
            <a:r>
              <a:rPr lang="en-US" sz="2200" dirty="0">
                <a:solidFill>
                  <a:srgbClr val="000000"/>
                </a:solidFill>
                <a:latin typeface="Century Gothic"/>
              </a:rPr>
              <a:t>Alternate Tuesdays at Noon</a:t>
            </a:r>
          </a:p>
          <a:p>
            <a:pPr marL="457200" indent="-457200">
              <a:spcAft>
                <a:spcPts val="1800"/>
              </a:spcAft>
              <a:buFont typeface="Wingdings"/>
              <a:buChar char="v"/>
            </a:pPr>
            <a:r>
              <a:rPr lang="en-US" sz="2200" b="1" dirty="0">
                <a:solidFill>
                  <a:srgbClr val="000000"/>
                </a:solidFill>
                <a:latin typeface="Century Gothic"/>
              </a:rPr>
              <a:t>Grad Fellows are expected to attend Fellow-in-Residence seminars</a:t>
            </a:r>
            <a:endParaRPr lang="en-US" sz="2200" b="1" dirty="0">
              <a:latin typeface="Century Gothic"/>
            </a:endParaRPr>
          </a:p>
          <a:p>
            <a:pPr marL="457200" indent="-457200">
              <a:spcAft>
                <a:spcPts val="1800"/>
              </a:spcAft>
              <a:buFont typeface="Wingdings"/>
              <a:buChar char="v"/>
            </a:pPr>
            <a:r>
              <a:rPr lang="en-US" sz="2200" b="1" dirty="0">
                <a:solidFill>
                  <a:srgbClr val="000000"/>
                </a:solidFill>
                <a:latin typeface="Century Gothic"/>
              </a:rPr>
              <a:t>Inviting others </a:t>
            </a:r>
            <a:r>
              <a:rPr lang="en-US" sz="2200" dirty="0">
                <a:solidFill>
                  <a:srgbClr val="000000"/>
                </a:solidFill>
                <a:latin typeface="Century Gothic"/>
              </a:rPr>
              <a:t>to your seminar is fine (unless program directors say otherwise), but please let us know who to expect for catering purposes!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5A6A5-381B-4B75-BF15-94C51BAEE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851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379276" y="608418"/>
            <a:ext cx="6039108" cy="1407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Fellow-in-Residence Seminar Planning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672353" y="1972234"/>
            <a:ext cx="4553987" cy="4355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pic>
        <p:nvPicPr>
          <p:cNvPr id="10" name="Picture 9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A5512949-9D09-4778-9282-4B1BEE981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2368"/>
            <a:ext cx="6533448" cy="43556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F5D07E-DB03-49EF-898B-7553B4E0758B}"/>
              </a:ext>
            </a:extLst>
          </p:cNvPr>
          <p:cNvSpPr/>
          <p:nvPr/>
        </p:nvSpPr>
        <p:spPr>
          <a:xfrm>
            <a:off x="7603221" y="6248957"/>
            <a:ext cx="4154750" cy="47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2" name="TextBox 12">
            <a:extLst>
              <a:ext uri="{FF2B5EF4-FFF2-40B4-BE49-F238E27FC236}">
                <a16:creationId xmlns:a16="http://schemas.microsoft.com/office/drawing/2014/main" id="{CC48712E-6F07-D2B1-4E84-C1D23878F9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744753"/>
              </p:ext>
            </p:extLst>
          </p:nvPr>
        </p:nvGraphicFramePr>
        <p:xfrm>
          <a:off x="6859749" y="394692"/>
          <a:ext cx="4988778" cy="646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8316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A09058-5965-4EB1-83E3-9C8C004A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dirty="0"/>
              <a:t>Research Funds </a:t>
            </a:r>
            <a:br>
              <a:rPr lang="en-US" sz="4300" dirty="0"/>
            </a:br>
            <a:r>
              <a:rPr lang="en-US" sz="4300" dirty="0"/>
              <a:t>and Financial Matters</a:t>
            </a:r>
          </a:p>
        </p:txBody>
      </p:sp>
      <p:pic>
        <p:nvPicPr>
          <p:cNvPr id="2" name="Picture 4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53A3F232-9258-4517-A47E-E2B00ECED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5" r="20233" b="-2"/>
          <a:stretch/>
        </p:blipFill>
        <p:spPr>
          <a:xfrm>
            <a:off x="6715973" y="335810"/>
            <a:ext cx="5010912" cy="501091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962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622166" y="1928118"/>
            <a:ext cx="6569834" cy="4929881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A2D03-9080-466A-8957-2456B25A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0371" y="1088184"/>
            <a:ext cx="4607858" cy="533139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D4808-E583-4660-BE52-CB191DF5C0E2}"/>
              </a:ext>
            </a:extLst>
          </p:cNvPr>
          <p:cNvSpPr txBox="1"/>
          <p:nvPr/>
        </p:nvSpPr>
        <p:spPr>
          <a:xfrm>
            <a:off x="525233" y="490587"/>
            <a:ext cx="50444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Research Funds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AF500-9252-4FEA-A684-DFDAEA9B1FE4}"/>
              </a:ext>
            </a:extLst>
          </p:cNvPr>
          <p:cNvSpPr/>
          <p:nvPr/>
        </p:nvSpPr>
        <p:spPr>
          <a:xfrm>
            <a:off x="587371" y="1384705"/>
            <a:ext cx="3932159" cy="472437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200" dirty="0">
                <a:solidFill>
                  <a:srgbClr val="000000"/>
                </a:solidFill>
                <a:latin typeface="+mj-lt"/>
                <a:cs typeface="Arial"/>
              </a:rPr>
              <a:t>Fellow-in-Residence and Grad Fellow research funds will be paid in a lump sum directly to you in early fall</a:t>
            </a:r>
            <a:endParaRPr lang="en-US" sz="2200" dirty="0">
              <a:latin typeface="Century Gothic"/>
            </a:endParaRP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200" dirty="0">
                <a:solidFill>
                  <a:srgbClr val="000000"/>
                </a:solidFill>
                <a:latin typeface="+mj-lt"/>
                <a:cs typeface="Arial"/>
              </a:rPr>
              <a:t>Research funds should be used for expenses related to your research such as books, professional memberships, conference fees, etc.</a:t>
            </a:r>
            <a:endParaRPr lang="en-US" sz="20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512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601" y="2404438"/>
            <a:ext cx="4610516" cy="25691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Connecting with Each Other &amp; Using the Office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br>
              <a:rPr lang="en-US" sz="4800" dirty="0"/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F9AF053-83AB-44B3-999D-2E0374D14F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683" r="20682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5872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371729" y="2163833"/>
            <a:ext cx="6820272" cy="466368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A2D03-9080-466A-8957-2456B25A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483" y="1239731"/>
            <a:ext cx="4607858" cy="533139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AF500-9252-4FEA-A684-DFDAEA9B1FE4}"/>
              </a:ext>
            </a:extLst>
          </p:cNvPr>
          <p:cNvSpPr/>
          <p:nvPr/>
        </p:nvSpPr>
        <p:spPr>
          <a:xfrm>
            <a:off x="494339" y="1269772"/>
            <a:ext cx="4379413" cy="55092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sz="2200" dirty="0">
                <a:solidFill>
                  <a:srgbClr val="000000"/>
                </a:solidFill>
                <a:latin typeface="+mj-lt"/>
                <a:cs typeface="Arial"/>
              </a:rPr>
              <a:t>Fellow-in-Residence stipends are either paid to you directly or sent to your home institution. A member of the Finance Team will be in touch with you directly if we need any additional information in order to process your stipend.</a:t>
            </a:r>
            <a:endParaRPr lang="en-US" sz="2200" dirty="0">
              <a:latin typeface="Century Gothic"/>
              <a:cs typeface="Arial"/>
            </a:endParaRP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200" dirty="0">
                <a:latin typeface="+mj-lt"/>
                <a:cs typeface="Arial"/>
              </a:rPr>
              <a:t>Graduate Fellow stipends are paid at the end of each month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endParaRPr lang="en-US" sz="2400" b="1" dirty="0">
              <a:latin typeface="Century Gothic"/>
              <a:cs typeface="Arial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Century Gothic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9609FB-F93C-445E-B8F5-B4BDB9297F18}"/>
              </a:ext>
            </a:extLst>
          </p:cNvPr>
          <p:cNvSpPr txBox="1"/>
          <p:nvPr/>
        </p:nvSpPr>
        <p:spPr>
          <a:xfrm>
            <a:off x="385483" y="498611"/>
            <a:ext cx="50444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Stipends</a:t>
            </a:r>
          </a:p>
        </p:txBody>
      </p:sp>
    </p:spTree>
    <p:extLst>
      <p:ext uri="{BB962C8B-B14F-4D97-AF65-F5344CB8AC3E}">
        <p14:creationId xmlns:p14="http://schemas.microsoft.com/office/powerpoint/2010/main" val="579436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DC60EB8-8563-A04B-B4E8-DE80832D31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5456" r="25456"/>
          <a:stretch/>
        </p:blipFill>
        <p:spPr>
          <a:xfrm>
            <a:off x="0" y="-1"/>
            <a:ext cx="4794776" cy="6517165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776" y="504419"/>
            <a:ext cx="5675247" cy="35551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Directing Your Questions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13638689-4652-425D-94B9-982301D43B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57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F74A7A09-4403-4698-BCEF-9302937401AA}"/>
              </a:ext>
            </a:extLst>
          </p:cNvPr>
          <p:cNvSpPr/>
          <p:nvPr/>
        </p:nvSpPr>
        <p:spPr>
          <a:xfrm>
            <a:off x="1577" y="1577"/>
            <a:ext cx="2729023" cy="2959395"/>
          </a:xfrm>
          <a:prstGeom prst="flowChartOffpage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FFFFFF"/>
                </a:solidFill>
                <a:latin typeface="Century Gothic"/>
              </a:rPr>
              <a:t>Directing </a:t>
            </a:r>
            <a:endParaRPr lang="en-US" sz="3600" dirty="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Century Gothic"/>
              </a:rPr>
              <a:t>Your </a:t>
            </a:r>
            <a:endParaRPr lang="en-US" sz="3600" dirty="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Century Gothic"/>
              </a:rPr>
              <a:t>Questions</a:t>
            </a:r>
            <a:endParaRPr lang="en-US" sz="3600" dirty="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BDA94-BDDC-45EC-A997-790D1195BD94}"/>
              </a:ext>
            </a:extLst>
          </p:cNvPr>
          <p:cNvSpPr txBox="1"/>
          <p:nvPr/>
        </p:nvSpPr>
        <p:spPr>
          <a:xfrm>
            <a:off x="2105437" y="3638085"/>
            <a:ext cx="1133705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3FD59-4EB3-4FD3-8158-E4630AF96840}"/>
              </a:ext>
            </a:extLst>
          </p:cNvPr>
          <p:cNvSpPr txBox="1"/>
          <p:nvPr/>
        </p:nvSpPr>
        <p:spPr>
          <a:xfrm>
            <a:off x="3769301" y="448182"/>
            <a:ext cx="8329926" cy="68634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latin typeface="Century Gothic"/>
              </a:rPr>
              <a:t>Seminars and Events for Fellows</a:t>
            </a:r>
            <a:r>
              <a:rPr lang="en-US" sz="2200" dirty="0">
                <a:latin typeface="Century Gothic"/>
              </a:rPr>
              <a:t>: </a:t>
            </a:r>
          </a:p>
          <a:p>
            <a:r>
              <a:rPr lang="en-US" sz="2200" dirty="0">
                <a:latin typeface="Century Gothic"/>
              </a:rPr>
              <a:t>Emily Bromley, </a:t>
            </a:r>
            <a:r>
              <a:rPr lang="en-US" sz="2200" dirty="0">
                <a:latin typeface="Century Gothic"/>
                <a:hlinkClick r:id="rId2"/>
              </a:rPr>
              <a:t>ebromley@fas.harvard.edu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dirty="0">
                <a:latin typeface="Century Gothic"/>
              </a:rPr>
              <a:t>Events:</a:t>
            </a:r>
            <a:br>
              <a:rPr lang="en-US" sz="2200" dirty="0">
                <a:latin typeface="Century Gothic"/>
              </a:rPr>
            </a:br>
            <a:r>
              <a:rPr lang="en-US" sz="2200" dirty="0">
                <a:latin typeface="Century Gothic"/>
              </a:rPr>
              <a:t>Alex Ostrowski Schilling, aostrowskischilling@fas.harvard.edu</a:t>
            </a:r>
          </a:p>
          <a:p>
            <a:endParaRPr lang="en-US" sz="2200" dirty="0">
              <a:latin typeface="Century Gothic"/>
            </a:endParaRPr>
          </a:p>
          <a:p>
            <a:r>
              <a:rPr lang="en-US" sz="2200" b="1" dirty="0">
                <a:latin typeface="Century Gothic"/>
              </a:rPr>
              <a:t>HR Issues + Financial Matters</a:t>
            </a:r>
            <a:r>
              <a:rPr lang="en-US" sz="2200" dirty="0">
                <a:latin typeface="Century Gothic"/>
              </a:rPr>
              <a:t>: Stephanie Dant, </a:t>
            </a:r>
            <a:r>
              <a:rPr lang="en-US" sz="2200" dirty="0">
                <a:latin typeface="Century Gothic"/>
                <a:hlinkClick r:id="rId3"/>
              </a:rPr>
              <a:t>stephanie@ethics.harvard.edu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b="1" dirty="0">
                <a:latin typeface="Century Gothic"/>
              </a:rPr>
              <a:t>Danielle Allen’s Calendar</a:t>
            </a:r>
            <a:r>
              <a:rPr lang="en-US" sz="2200" dirty="0">
                <a:latin typeface="Century Gothic"/>
              </a:rPr>
              <a:t>: 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 dirty="0">
                <a:latin typeface="Century Gothic"/>
              </a:rPr>
              <a:t>Susan Orr, </a:t>
            </a:r>
            <a:r>
              <a:rPr lang="en-US" sz="2200" dirty="0">
                <a:latin typeface="Century Gothic"/>
                <a:hlinkClick r:id="rId4"/>
              </a:rPr>
              <a:t>susanorr@fas.harvard.edu</a:t>
            </a:r>
          </a:p>
          <a:p>
            <a:endParaRPr lang="en-US" sz="2200" dirty="0">
              <a:latin typeface="Century Gothic"/>
              <a:ea typeface="+mn-lt"/>
              <a:cs typeface="+mn-lt"/>
            </a:endParaRPr>
          </a:p>
          <a:p>
            <a:r>
              <a:rPr lang="en-US" sz="2200" b="1" dirty="0">
                <a:latin typeface="Century Gothic"/>
                <a:ea typeface="+mn-lt"/>
                <a:cs typeface="+mn-lt"/>
              </a:rPr>
              <a:t>Communications, Promoting Your Work</a:t>
            </a:r>
            <a:r>
              <a:rPr lang="en-US" sz="2200" dirty="0">
                <a:latin typeface="Century Gothic"/>
                <a:ea typeface="+mn-lt"/>
                <a:cs typeface="+mn-lt"/>
              </a:rPr>
              <a:t>: 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 dirty="0">
                <a:latin typeface="Century Gothic"/>
                <a:ea typeface="+mn-lt"/>
                <a:cs typeface="+mn-lt"/>
              </a:rPr>
              <a:t>Maggie Gates, </a:t>
            </a:r>
            <a:r>
              <a:rPr lang="en-US" sz="2200" dirty="0">
                <a:latin typeface="Century Gothic"/>
                <a:ea typeface="+mn-lt"/>
                <a:cs typeface="+mn-lt"/>
                <a:hlinkClick r:id="rId5"/>
              </a:rPr>
              <a:t>mgates@fas.harvard.edu</a:t>
            </a:r>
            <a:endParaRPr lang="en-US" sz="2200" dirty="0">
              <a:ea typeface="+mn-lt"/>
              <a:cs typeface="+mn-lt"/>
            </a:endParaRPr>
          </a:p>
          <a:p>
            <a:endParaRPr lang="en-US" sz="2200" dirty="0">
              <a:ea typeface="+mn-lt"/>
              <a:cs typeface="+mn-lt"/>
            </a:endParaRPr>
          </a:p>
          <a:p>
            <a:r>
              <a:rPr lang="en-US" sz="2200" b="1" dirty="0">
                <a:latin typeface="Century Gothic"/>
                <a:ea typeface="+mn-lt"/>
                <a:cs typeface="+mn-lt"/>
              </a:rPr>
              <a:t>Fellows Happy Hour and Social Activities</a:t>
            </a:r>
            <a:r>
              <a:rPr lang="en-US" sz="2200" dirty="0">
                <a:latin typeface="Century Gothic"/>
                <a:ea typeface="+mn-lt"/>
                <a:cs typeface="+mn-lt"/>
              </a:rPr>
              <a:t>: 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 dirty="0">
                <a:latin typeface="Century Gothic"/>
                <a:ea typeface="+mn-lt"/>
                <a:cs typeface="+mn-lt"/>
              </a:rPr>
              <a:t>Social Chairs</a:t>
            </a:r>
            <a:endParaRPr lang="en-US" sz="2200" dirty="0">
              <a:ea typeface="+mn-lt"/>
              <a:cs typeface="+mn-lt"/>
            </a:endParaRPr>
          </a:p>
          <a:p>
            <a:endParaRPr lang="en-US" sz="2200" dirty="0">
              <a:ea typeface="+mn-lt"/>
              <a:cs typeface="+mn-lt"/>
            </a:endParaRPr>
          </a:p>
          <a:p>
            <a:r>
              <a:rPr lang="en-US" sz="2200" b="1" dirty="0">
                <a:latin typeface="Century Gothic"/>
                <a:ea typeface="+mn-lt"/>
                <a:cs typeface="+mn-lt"/>
              </a:rPr>
              <a:t>All Other Issues</a:t>
            </a:r>
            <a:r>
              <a:rPr lang="en-US" sz="2200" dirty="0">
                <a:latin typeface="Century Gothic"/>
                <a:ea typeface="+mn-lt"/>
                <a:cs typeface="+mn-lt"/>
              </a:rPr>
              <a:t>: 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 dirty="0">
                <a:latin typeface="Century Gothic"/>
                <a:ea typeface="+mn-lt"/>
                <a:cs typeface="+mn-lt"/>
              </a:rPr>
              <a:t>Emily Bromley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B77BB-14CC-4645-B906-20135CAE4E9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2761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E63084-3FC3-4A31-A0F2-17CB57CF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86" y="1510649"/>
            <a:ext cx="8010481" cy="2643250"/>
          </a:xfrm>
        </p:spPr>
        <p:txBody>
          <a:bodyPr/>
          <a:lstStyle/>
          <a:p>
            <a:r>
              <a:rPr lang="en-US" sz="9600" dirty="0">
                <a:cs typeface="Arial"/>
              </a:rPr>
              <a:t>BREAK</a:t>
            </a:r>
            <a:endParaRPr lang="en-US" sz="9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337B6-47F6-45BB-9699-2C222CAC691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762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264" y="1931436"/>
            <a:ext cx="4236835" cy="18141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Harvard Resources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CD52CF3-8E03-4004-883E-B9D6E6F0A0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9157" y="0"/>
            <a:ext cx="6245157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5409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9168" r="49"/>
          <a:stretch/>
        </p:blipFill>
        <p:spPr>
          <a:xfrm>
            <a:off x="6095397" y="171208"/>
            <a:ext cx="7860228" cy="6515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359218" y="387771"/>
            <a:ext cx="5362831" cy="1239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Harvard Credentials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359218" y="1249239"/>
            <a:ext cx="5041556" cy="5078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5A6A5-381B-4B75-BF15-94C51BAEE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DE4EB-3885-47EB-977F-6FB482933F7E}"/>
              </a:ext>
            </a:extLst>
          </p:cNvPr>
          <p:cNvSpPr txBox="1"/>
          <p:nvPr/>
        </p:nvSpPr>
        <p:spPr>
          <a:xfrm>
            <a:off x="441356" y="1515026"/>
            <a:ext cx="4914892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i="0" dirty="0">
                <a:effectLst/>
                <a:latin typeface="+mj-lt"/>
              </a:rPr>
              <a:t>HUID</a:t>
            </a:r>
            <a:r>
              <a:rPr lang="en-US" sz="2000" b="0" i="0" dirty="0">
                <a:effectLst/>
                <a:latin typeface="+mj-lt"/>
              </a:rPr>
              <a:t>:</a:t>
            </a:r>
          </a:p>
          <a:p>
            <a:r>
              <a:rPr lang="en-US" sz="2000" b="0" i="0" dirty="0">
                <a:effectLst/>
                <a:latin typeface="+mj-lt"/>
              </a:rPr>
              <a:t>A Harvard ID number (HUID) has been assigned to you. Ask Emily if you don’t have it. You can obtain an ID Card at the ID Office/Campus Service Center in the Smith Campus Center .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b="1" i="0" dirty="0">
                <a:effectLst/>
                <a:latin typeface="+mj-lt"/>
              </a:rPr>
              <a:t>Harvard Key</a:t>
            </a:r>
            <a:r>
              <a:rPr lang="en-US" sz="2000" b="0" i="0" dirty="0">
                <a:effectLst/>
                <a:latin typeface="+mj-lt"/>
              </a:rPr>
              <a:t>:</a:t>
            </a:r>
          </a:p>
          <a:p>
            <a:r>
              <a:rPr lang="en-US" sz="2000" b="0" i="0" dirty="0">
                <a:effectLst/>
                <a:latin typeface="+mj-lt"/>
              </a:rPr>
              <a:t>Obtain your Harvard Key at</a:t>
            </a:r>
            <a:r>
              <a:rPr lang="en-US" sz="2000" dirty="0">
                <a:latin typeface="+mj-lt"/>
              </a:rPr>
              <a:t> </a:t>
            </a:r>
            <a:r>
              <a:rPr lang="en-US" sz="2000" b="0" i="0" dirty="0">
                <a:effectLst/>
                <a:latin typeface="+mj-lt"/>
              </a:rPr>
              <a:t> </a:t>
            </a:r>
            <a:r>
              <a:rPr lang="en-US" sz="2000" dirty="0">
                <a:latin typeface="+mj-lt"/>
                <a:hlinkClick r:id="rId4"/>
              </a:rPr>
              <a:t>https://key.harvard.edu</a:t>
            </a:r>
            <a:r>
              <a:rPr lang="en-US" sz="2000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000" dirty="0">
                <a:latin typeface="+mj-lt"/>
              </a:rPr>
              <a:t>. T</a:t>
            </a:r>
            <a:r>
              <a:rPr lang="en-US" sz="2000" b="0" i="0" dirty="0">
                <a:effectLst/>
                <a:latin typeface="+mj-lt"/>
              </a:rPr>
              <a:t>his connects you electronically to resources at Harvard. </a:t>
            </a:r>
            <a:r>
              <a:rPr lang="en-US" sz="2000" dirty="0">
                <a:latin typeface="+mj-lt"/>
              </a:rPr>
              <a:t>Y</a:t>
            </a:r>
            <a:r>
              <a:rPr lang="en-US" sz="2000" b="0" i="0" dirty="0">
                <a:effectLst/>
                <a:latin typeface="+mj-lt"/>
              </a:rPr>
              <a:t>our “onboard e-mail” is the e-mail account we have used to correspond with you.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72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0" y="0"/>
            <a:ext cx="4786009" cy="622650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5062697" y="313784"/>
            <a:ext cx="6703710" cy="753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+mj-lt"/>
                <a:ea typeface="+mj-ea"/>
                <a:cs typeface="Arial"/>
              </a:rPr>
              <a:t>Harvard Credentials, cont.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5A6A5-381B-4B75-BF15-94C51BAEE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lIns="0" rIns="0" anchor="ctr" anchorCtr="1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36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DE4EB-3885-47EB-977F-6FB482933F7E}"/>
              </a:ext>
            </a:extLst>
          </p:cNvPr>
          <p:cNvSpPr txBox="1"/>
          <p:nvPr/>
        </p:nvSpPr>
        <p:spPr>
          <a:xfrm>
            <a:off x="5531393" y="1211379"/>
            <a:ext cx="5766318" cy="4648245"/>
          </a:xfrm>
          <a:prstGeom prst="rect">
            <a:avLst/>
          </a:prstGeom>
        </p:spPr>
        <p:txBody>
          <a:bodyPr vert="horz" lIns="0" tIns="0" rIns="0" bIns="0" rtlCol="0" anchor="t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8000" b="1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Harvard Email</a:t>
            </a: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  <a:p>
            <a:pPr marL="576263" indent="-576263">
              <a:lnSpc>
                <a:spcPct val="120000"/>
              </a:lnSpc>
            </a:pPr>
            <a:endParaRPr lang="en-US" sz="8000" b="0" i="0" dirty="0">
              <a:effectLst/>
              <a:latin typeface="+mj-lt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8000" b="0" i="0" dirty="0">
                <a:effectLst/>
                <a:latin typeface="+mj-lt"/>
              </a:rPr>
              <a:t>Sign up at </a:t>
            </a: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  <a:hlinkClick r:id="rId4"/>
              </a:rPr>
              <a:t>https://key.harvard.edu</a:t>
            </a:r>
            <a:r>
              <a:rPr lang="en-US" sz="80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b="0" i="0" kern="1200" dirty="0">
              <a:effectLst/>
              <a:latin typeface="+mj-lt"/>
              <a:ea typeface="+mn-ea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Harvard email address is necessary to access many University resources and receive announcements</a:t>
            </a:r>
            <a:r>
              <a:rPr lang="en-US" sz="8000" dirty="0">
                <a:latin typeface="+mj-lt"/>
                <a:cs typeface="Arial" panose="020B0604020202020204" pitchFamily="34" charset="0"/>
              </a:rPr>
              <a:t>. 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b="0" i="0" kern="1200" dirty="0">
              <a:effectLst/>
              <a:latin typeface="+mj-lt"/>
              <a:ea typeface="+mn-ea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It is fine to forward that addres</a:t>
            </a:r>
            <a:r>
              <a:rPr lang="en-US" sz="8000" dirty="0">
                <a:latin typeface="+mj-lt"/>
                <a:cs typeface="Arial" panose="020B0604020202020204" pitchFamily="34" charset="0"/>
              </a:rPr>
              <a:t>s to your primary email address.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b="0" i="0" kern="1200" dirty="0">
              <a:effectLst/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8000" b="1" i="0" dirty="0">
                <a:effectLst/>
                <a:latin typeface="+mj-lt"/>
              </a:rPr>
              <a:t>MessageMe:</a:t>
            </a:r>
          </a:p>
          <a:p>
            <a:pPr>
              <a:lnSpc>
                <a:spcPct val="120000"/>
              </a:lnSpc>
            </a:pPr>
            <a:r>
              <a:rPr lang="en-US" sz="8000" b="0" i="0" dirty="0">
                <a:effectLst/>
                <a:latin typeface="+mj-lt"/>
              </a:rPr>
              <a:t>Activate the "MessageMe“ phone app for emergency university notices. You can also sign up for Message Me notifications at </a:t>
            </a:r>
            <a:r>
              <a:rPr lang="en-US" sz="8000" b="0" i="0" dirty="0">
                <a:effectLst/>
                <a:latin typeface="+mj-lt"/>
                <a:hlinkClick r:id="rId5"/>
              </a:rPr>
              <a:t>https://messageme.harvard.edu</a:t>
            </a:r>
            <a:endParaRPr lang="en-US" sz="8000" kern="1200" dirty="0">
              <a:latin typeface="+mj-lt"/>
              <a:ea typeface="+mn-ea"/>
              <a:cs typeface="Arial" panose="020B0604020202020204" pitchFamily="34" charset="0"/>
            </a:endParaRPr>
          </a:p>
          <a:p>
            <a:pPr marL="228600" indent="-2286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000" b="0" i="0" kern="1200" dirty="0">
              <a:effectLst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438571" y="2331948"/>
            <a:ext cx="5041556" cy="5078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37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7087"/>
          <a:stretch/>
        </p:blipFill>
        <p:spPr>
          <a:xfrm>
            <a:off x="-1" y="2"/>
            <a:ext cx="4546212" cy="6179311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652" y="299146"/>
            <a:ext cx="6404696" cy="1480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cs typeface="Arial"/>
              </a:rPr>
              <a:t>Tech Support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37</a:t>
            </a:fld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34757" y="2382445"/>
            <a:ext cx="6087678" cy="298663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+mj-lt"/>
                <a:cs typeface="Arial"/>
              </a:rPr>
              <a:t>To Contact the Harvard University IT  Group (HUIT)</a:t>
            </a:r>
            <a:r>
              <a:rPr lang="en-US" sz="2400" b="1" dirty="0">
                <a:latin typeface="+mj-lt"/>
                <a:cs typeface="Arial"/>
              </a:rPr>
              <a:t>: </a:t>
            </a:r>
            <a:r>
              <a:rPr lang="en-US" sz="2400" dirty="0">
                <a:latin typeface="+mj-lt"/>
                <a:cs typeface="Arial"/>
              </a:rPr>
              <a:t>email</a:t>
            </a:r>
            <a:r>
              <a:rPr lang="en-US" sz="2400" b="1" dirty="0">
                <a:latin typeface="+mj-lt"/>
                <a:cs typeface="Arial"/>
              </a:rPr>
              <a:t> </a:t>
            </a:r>
            <a:r>
              <a:rPr lang="en-US" sz="2400" dirty="0">
                <a:latin typeface="+mj-lt"/>
                <a:cs typeface="Arial"/>
                <a:hlinkClick r:id="rId3"/>
              </a:rPr>
              <a:t>ithelp@harvard.edu</a:t>
            </a:r>
            <a:r>
              <a:rPr lang="en-US" sz="2400" dirty="0">
                <a:latin typeface="+mj-lt"/>
                <a:cs typeface="Arial"/>
              </a:rPr>
              <a:t> or call (617) 495-7777</a:t>
            </a: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latin typeface="+mj-lt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+mj-lt"/>
              </a:rPr>
              <a:t>Resources for Working Remotely can be found at: </a:t>
            </a:r>
            <a:r>
              <a:rPr lang="en-US" sz="2400" dirty="0">
                <a:latin typeface="+mj-lt"/>
                <a:hlinkClick r:id="rId4"/>
              </a:rPr>
              <a:t>https://huit.harvard.edu/remote</a:t>
            </a:r>
            <a:endParaRPr lang="en-US" sz="24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64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13" y="423680"/>
            <a:ext cx="6073150" cy="7476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cs typeface="Arial"/>
              </a:rPr>
              <a:t>Tech Resources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913" y="1268969"/>
            <a:ext cx="6249914" cy="49061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  <a:cs typeface="Arial"/>
              </a:rPr>
              <a:t>Slack: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  <a:cs typeface="Arial"/>
                <a:hlinkClick r:id="rId2"/>
              </a:rPr>
              <a:t>harvard-ethics.slack.com</a:t>
            </a:r>
            <a:endParaRPr lang="en-US" dirty="0"/>
          </a:p>
          <a:p>
            <a:pPr marL="457200" indent="-457200"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  <a:cs typeface="Arial"/>
              </a:rPr>
              <a:t>Office: </a:t>
            </a:r>
            <a:r>
              <a:rPr lang="en-US" sz="2400" b="0" i="0" u="sng" strike="noStrike" dirty="0">
                <a:solidFill>
                  <a:srgbClr val="0563C1"/>
                </a:solidFill>
                <a:effectLst/>
                <a:latin typeface="+mj-lt"/>
                <a:cs typeface="Arial"/>
                <a:hlinkClick r:id="rId3"/>
              </a:rPr>
              <a:t>https://mso.harvard.edu/</a:t>
            </a:r>
            <a:endParaRPr lang="en-US" sz="2400" b="0" i="0" u="sng" strike="noStrike" dirty="0">
              <a:solidFill>
                <a:srgbClr val="0563C1"/>
              </a:solidFill>
              <a:effectLst/>
              <a:latin typeface="+mj-lt"/>
              <a:cs typeface="Arial"/>
            </a:endParaRPr>
          </a:p>
          <a:p>
            <a:pPr marL="457200" indent="-457200"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  <a:cs typeface="Arial"/>
              </a:rPr>
              <a:t>GSuite: </a:t>
            </a:r>
            <a:r>
              <a:rPr lang="en-US" sz="2400" b="0" i="0" u="sng" strike="noStrike" dirty="0">
                <a:solidFill>
                  <a:srgbClr val="0563C1"/>
                </a:solidFill>
                <a:effectLst/>
                <a:latin typeface="+mj-lt"/>
                <a:cs typeface="Arial"/>
                <a:hlinkClick r:id="rId4"/>
              </a:rPr>
              <a:t>http://g.harvard.edu/</a:t>
            </a:r>
            <a:endParaRPr lang="en-US" sz="2400" b="0" i="0" u="sng" strike="noStrike" dirty="0">
              <a:solidFill>
                <a:srgbClr val="0563C1"/>
              </a:solidFill>
              <a:effectLst/>
              <a:latin typeface="+mj-lt"/>
              <a:cs typeface="Arial"/>
            </a:endParaRPr>
          </a:p>
          <a:p>
            <a:pPr marL="457200" indent="-457200"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Zoom: 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entury Gothic"/>
                <a:ea typeface="+mn-ea"/>
                <a:cs typeface="Arial"/>
                <a:hlinkClick r:id="rId5"/>
              </a:rPr>
              <a:t>https://harvard.zoom.us/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 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Arial"/>
            </a:endParaRPr>
          </a:p>
          <a:p>
            <a:pPr marL="457200" indent="-457200" fontAlgn="base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0" i="0" strike="noStrike" dirty="0">
                <a:effectLst/>
                <a:latin typeface="+mj-lt"/>
                <a:cs typeface="Arial"/>
              </a:rPr>
              <a:t>VPN using Cisco Any Connect</a:t>
            </a:r>
            <a:r>
              <a:rPr lang="en-US" sz="2400" dirty="0">
                <a:latin typeface="+mj-lt"/>
                <a:cs typeface="Arial"/>
              </a:rPr>
              <a:t> </a:t>
            </a:r>
            <a:r>
              <a:rPr lang="en-US" sz="2400" b="0" i="0" strike="noStrike" dirty="0">
                <a:effectLst/>
                <a:latin typeface="+mj-lt"/>
                <a:cs typeface="Arial"/>
              </a:rPr>
              <a:t>Secure  Mobility Client (required for</a:t>
            </a:r>
            <a:r>
              <a:rPr lang="en-US" sz="2400" dirty="0">
                <a:latin typeface="+mj-lt"/>
                <a:cs typeface="Arial"/>
              </a:rPr>
              <a:t> </a:t>
            </a:r>
            <a:r>
              <a:rPr lang="en-US" sz="2400" b="0" i="0" strike="noStrike" dirty="0">
                <a:effectLst/>
                <a:latin typeface="+mj-lt"/>
                <a:cs typeface="Arial"/>
              </a:rPr>
              <a:t>some applications):</a:t>
            </a:r>
          </a:p>
          <a:p>
            <a:pPr marL="914400" lvl="3" indent="-457200" fontAlgn="base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1850" dirty="0">
                <a:latin typeface="+mj-lt"/>
                <a:cs typeface="Arial"/>
                <a:hlinkClick r:id="rId6"/>
              </a:rPr>
              <a:t>Install</a:t>
            </a:r>
            <a:endParaRPr lang="en-US" sz="1850" dirty="0">
              <a:latin typeface="+mj-lt"/>
              <a:cs typeface="Arial"/>
            </a:endParaRPr>
          </a:p>
          <a:p>
            <a:pPr marL="914400" lvl="3" indent="-457200" fontAlgn="base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1850" dirty="0">
                <a:latin typeface="+mj-lt"/>
                <a:cs typeface="Arial"/>
                <a:hlinkClick r:id="rId7"/>
              </a:rPr>
              <a:t>Connect</a:t>
            </a:r>
            <a:endParaRPr lang="en-US" sz="1850" b="0" i="0" strike="noStrike" dirty="0">
              <a:effectLst/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endParaRPr lang="en-US" sz="2400" u="sng" dirty="0">
              <a:solidFill>
                <a:srgbClr val="0563C1"/>
              </a:solidFill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endParaRPr lang="en-US" sz="2400" b="0" i="0" u="sng" strike="noStrike" dirty="0">
              <a:solidFill>
                <a:srgbClr val="0563C1"/>
              </a:solidFill>
              <a:effectLst/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endParaRPr lang="en-US" sz="2400" b="0" i="0" u="sng" strike="noStrike" dirty="0">
              <a:solidFill>
                <a:srgbClr val="0563C1"/>
              </a:solidFill>
              <a:effectLst/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endParaRPr lang="en-US" sz="2400" b="0" i="0" u="sng" strike="noStrike" dirty="0">
              <a:solidFill>
                <a:srgbClr val="0563C1"/>
              </a:solidFill>
              <a:effectLst/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endParaRPr lang="en-US" sz="2400" u="sng" dirty="0">
              <a:solidFill>
                <a:srgbClr val="0563C1"/>
              </a:solidFill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endParaRPr lang="en-US" sz="2400" b="0" i="0" dirty="0">
              <a:solidFill>
                <a:srgbClr val="000000"/>
              </a:solidFill>
              <a:effectLst/>
              <a:latin typeface="+mj-lt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38</a:t>
            </a:fld>
            <a:endParaRPr lang="en-GB" dirty="0"/>
          </a:p>
        </p:txBody>
      </p:sp>
      <p:pic>
        <p:nvPicPr>
          <p:cNvPr id="8" name="Picture 7" descr="A group of people standing in front of a crowd of people watching television&#10;&#10;Description automatically generated">
            <a:extLst>
              <a:ext uri="{FF2B5EF4-FFF2-40B4-BE49-F238E27FC236}">
                <a16:creationId xmlns:a16="http://schemas.microsoft.com/office/drawing/2014/main" id="{7B317E85-E8BB-40A0-B0E7-0243ACBEB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645" y="1"/>
            <a:ext cx="4256355" cy="449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62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riding on the back of a boat&#10;&#10;Description automatically generated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467" r="31423" b="-2"/>
          <a:stretch/>
        </p:blipFill>
        <p:spPr>
          <a:xfrm>
            <a:off x="-1" y="2"/>
            <a:ext cx="4546212" cy="6179311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839" y="504419"/>
            <a:ext cx="6393653" cy="12046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  <a:cs typeface="Arial"/>
              </a:rPr>
              <a:t>Perks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39</a:t>
            </a:fld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6839" y="1929776"/>
            <a:ext cx="6485172" cy="32918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  <a:hlinkClick r:id="rId3"/>
              </a:rPr>
              <a:t>Athletic Facilities</a:t>
            </a:r>
            <a:endParaRPr lang="en-US" sz="2400" dirty="0">
              <a:latin typeface="Century Gothic"/>
              <a:cs typeface="Arial"/>
            </a:endParaRPr>
          </a:p>
          <a:p>
            <a:pPr marL="457200" indent="-4572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  <a:hlinkClick r:id="rId4"/>
              </a:rPr>
              <a:t>Harvard Museums</a:t>
            </a:r>
            <a:endParaRPr lang="en-US" sz="2400" dirty="0">
              <a:latin typeface="Century Gothic"/>
              <a:cs typeface="Arial"/>
            </a:endParaRPr>
          </a:p>
          <a:p>
            <a:pPr marL="457200" indent="-4572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  <a:hlinkClick r:id="rId5"/>
              </a:rPr>
              <a:t>Outings &amp; Innings</a:t>
            </a:r>
            <a:r>
              <a:rPr lang="en-US" sz="2400" dirty="0">
                <a:latin typeface="Century Gothic"/>
                <a:cs typeface="Arial"/>
              </a:rPr>
              <a:t> for discounts (check out the "Hidden Gems" page)</a:t>
            </a:r>
            <a:endParaRPr lang="en-US" sz="2400" dirty="0">
              <a:latin typeface="Century Gothic"/>
            </a:endParaRPr>
          </a:p>
          <a:p>
            <a:pPr marL="457200" indent="-4572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  <a:hlinkClick r:id="rId6"/>
              </a:rPr>
              <a:t>Center for Wellness</a:t>
            </a:r>
            <a:r>
              <a:rPr lang="en-US" sz="2400" dirty="0">
                <a:latin typeface="Century Gothic"/>
                <a:cs typeface="Arial"/>
              </a:rPr>
              <a:t> classes and </a:t>
            </a:r>
            <a:r>
              <a:rPr lang="en-US" sz="2400" dirty="0">
                <a:latin typeface="Century Gothic"/>
                <a:cs typeface="Arial"/>
                <a:hlinkClick r:id="rId7"/>
              </a:rPr>
              <a:t>virtual resources</a:t>
            </a:r>
          </a:p>
        </p:txBody>
      </p:sp>
    </p:spTree>
    <p:extLst>
      <p:ext uri="{BB962C8B-B14F-4D97-AF65-F5344CB8AC3E}">
        <p14:creationId xmlns:p14="http://schemas.microsoft.com/office/powerpoint/2010/main" val="351928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672353" y="514767"/>
            <a:ext cx="4776694" cy="109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Seminars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6382871" y="1609869"/>
            <a:ext cx="4687047" cy="4250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solidFill>
                <a:srgbClr val="000000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8299C42-3B2B-454F-A0C5-3435F70DA7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5471" r="2547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C3AEC-BCB8-4835-A720-3D2A99386A7B}"/>
              </a:ext>
            </a:extLst>
          </p:cNvPr>
          <p:cNvSpPr txBox="1"/>
          <p:nvPr/>
        </p:nvSpPr>
        <p:spPr>
          <a:xfrm>
            <a:off x="4756444" y="599756"/>
            <a:ext cx="7084409" cy="62786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+mj-lt"/>
              </a:rPr>
              <a:t>The cohort experience is a crucial part of the Fellowship. You can support it by:</a:t>
            </a:r>
          </a:p>
          <a:p>
            <a:endParaRPr lang="en-US" b="1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Serving as a social chair and planning events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400" dirty="0">
              <a:latin typeface="Century Gothic"/>
              <a:ea typeface="+mn-lt"/>
              <a:cs typeface="+mn-lt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Attending as many Center-organized academic and social events as possible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400" dirty="0">
              <a:latin typeface="Century Gothic"/>
              <a:ea typeface="+mn-lt"/>
              <a:cs typeface="+mn-lt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Starting and running a reading or discussion group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400" dirty="0">
              <a:latin typeface="Century Gothic"/>
              <a:ea typeface="+mn-lt"/>
              <a:cs typeface="+mn-lt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ea typeface="+mn-lt"/>
                <a:cs typeface="+mn-lt"/>
              </a:rPr>
              <a:t>Developing other events</a:t>
            </a:r>
          </a:p>
          <a:p>
            <a:endParaRPr lang="en-US" sz="2400" dirty="0">
              <a:cs typeface="Arial"/>
            </a:endParaRPr>
          </a:p>
          <a:p>
            <a:pPr>
              <a:buFont typeface="Wingdings"/>
            </a:pPr>
            <a:endParaRPr lang="en-US" sz="2400" dirty="0">
              <a:latin typeface="Century Gothic"/>
              <a:ea typeface="+mn-lt"/>
              <a:cs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DA15EC-4039-4BC4-99BA-B16A09CCFF7B}"/>
              </a:ext>
            </a:extLst>
          </p:cNvPr>
          <p:cNvSpPr/>
          <p:nvPr/>
        </p:nvSpPr>
        <p:spPr>
          <a:xfrm>
            <a:off x="11225493" y="6321799"/>
            <a:ext cx="401731" cy="38380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EFF655-D3CA-4B8D-893C-67678C1E9B6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4</a:t>
            </a:fld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64F0E0-FB84-4E38-BFBF-623464306E08}"/>
              </a:ext>
            </a:extLst>
          </p:cNvPr>
          <p:cNvCxnSpPr/>
          <p:nvPr/>
        </p:nvCxnSpPr>
        <p:spPr>
          <a:xfrm flipH="1">
            <a:off x="-2" y="6535271"/>
            <a:ext cx="110699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12215E-9540-46D2-BE57-94A2043AAA54}"/>
              </a:ext>
            </a:extLst>
          </p:cNvPr>
          <p:cNvCxnSpPr>
            <a:cxnSpLocks/>
          </p:cNvCxnSpPr>
          <p:nvPr/>
        </p:nvCxnSpPr>
        <p:spPr>
          <a:xfrm>
            <a:off x="11086354" y="6321799"/>
            <a:ext cx="0" cy="3838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5460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69" y="3387725"/>
            <a:ext cx="6288651" cy="16814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COVID-19 Precautions</a:t>
            </a: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F65BDAFC-C684-41A8-BA7C-0B66BD1667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5" r="20396"/>
          <a:stretch/>
        </p:blipFill>
        <p:spPr>
          <a:xfrm>
            <a:off x="6715973" y="335810"/>
            <a:ext cx="5010912" cy="501091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6504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649" r="5649"/>
          <a:stretch/>
        </p:blipFill>
        <p:spPr>
          <a:xfrm>
            <a:off x="7423193" y="2825415"/>
            <a:ext cx="4768807" cy="4032145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12" y="790571"/>
            <a:ext cx="7238037" cy="8519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cs typeface="Arial"/>
              </a:rPr>
              <a:t>Coronavirus Information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435" y="1524926"/>
            <a:ext cx="6359981" cy="4692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endParaRPr lang="en-US" sz="2400" dirty="0">
              <a:latin typeface="+mj-lt"/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Information about </a:t>
            </a:r>
            <a:r>
              <a:rPr lang="en-US" sz="2400" dirty="0">
                <a:latin typeface="+mj-lt"/>
                <a:hlinkClick r:id="rId3"/>
              </a:rPr>
              <a:t>Harvard’s response to COVID-19</a:t>
            </a:r>
            <a:endParaRPr lang="en-US" sz="2400" dirty="0">
              <a:latin typeface="+mj-lt"/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  <a:hlinkClick r:id="rId4"/>
              </a:rPr>
              <a:t>Testing Dashboard</a:t>
            </a:r>
            <a:endParaRPr lang="en-US" sz="2400" dirty="0">
              <a:latin typeface="+mj-lt"/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General Information about </a:t>
            </a:r>
            <a:r>
              <a:rPr lang="en-US" sz="2400" dirty="0">
                <a:latin typeface="+mj-lt"/>
                <a:cs typeface="Arial"/>
                <a:hlinkClick r:id="rId5"/>
              </a:rPr>
              <a:t>being on campus</a:t>
            </a:r>
            <a:endParaRPr lang="en-US" sz="2400" dirty="0">
              <a:latin typeface="+mj-lt"/>
              <a:cs typeface="Arial"/>
            </a:endParaRPr>
          </a:p>
          <a:p>
            <a:pPr marL="342900" indent="-342900">
              <a:lnSpc>
                <a:spcPct val="110000"/>
              </a:lnSpc>
              <a:buFont typeface="Wingdings" panose="020B0604020202020204" pitchFamily="34" charset="0"/>
              <a:buChar char="v"/>
            </a:pPr>
            <a:endParaRPr lang="en-US" sz="2400" dirty="0">
              <a:latin typeface="+mj-lt"/>
              <a:cs typeface="Arial"/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9730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41474" r="9600" b="-2"/>
          <a:stretch/>
        </p:blipFill>
        <p:spPr>
          <a:xfrm>
            <a:off x="-1" y="2"/>
            <a:ext cx="4546212" cy="6179311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20"/>
            <a:ext cx="6404696" cy="7365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Vaccinations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41BC9EB9-EEF0-427F-8854-6A07BAAB3A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42</a:t>
            </a:fld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918" y="1646016"/>
            <a:ext cx="6219891" cy="46373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All Harvard community members who will have any on-campus presence </a:t>
            </a:r>
            <a:r>
              <a:rPr lang="en-US" sz="2400" b="1" dirty="0">
                <a:latin typeface="+mj-lt"/>
              </a:rPr>
              <a:t>must</a:t>
            </a:r>
            <a:r>
              <a:rPr lang="en-US" sz="2400" dirty="0">
                <a:latin typeface="+mj-lt"/>
              </a:rPr>
              <a:t> be vaccinated (or receive an exemption). More information </a:t>
            </a:r>
            <a:r>
              <a:rPr lang="en-US" sz="2400" dirty="0">
                <a:latin typeface="+mj-lt"/>
                <a:hlinkClick r:id="rId3"/>
              </a:rPr>
              <a:t>here</a:t>
            </a:r>
            <a:endParaRPr lang="en-US" sz="2400" dirty="0">
              <a:latin typeface="+mj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Submit proof of vaccination or learn about exemptions </a:t>
            </a:r>
            <a:r>
              <a:rPr lang="en-US" sz="2400" dirty="0">
                <a:latin typeface="+mj-lt"/>
                <a:hlinkClick r:id="rId4"/>
              </a:rPr>
              <a:t>here</a:t>
            </a:r>
            <a:endParaRPr lang="en-US" sz="2400" dirty="0">
              <a:latin typeface="+mj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Still need a vaccination? Find out how you can get one </a:t>
            </a:r>
            <a:r>
              <a:rPr lang="en-US" sz="2400" dirty="0">
                <a:latin typeface="+mj-lt"/>
                <a:hlinkClick r:id="rId5"/>
              </a:rPr>
              <a:t>here</a:t>
            </a:r>
            <a:endParaRPr lang="en-US" sz="2400" i="1" dirty="0">
              <a:latin typeface="+mj-lt"/>
              <a:cs typeface="Arial"/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1381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0426" r="22824" b="-1"/>
          <a:stretch/>
        </p:blipFill>
        <p:spPr>
          <a:xfrm>
            <a:off x="6706226" y="318876"/>
            <a:ext cx="5221224" cy="5221224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7" y="504419"/>
            <a:ext cx="5999668" cy="6525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Spending Time on Campus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811" y="1371600"/>
            <a:ext cx="5649602" cy="45999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Masks are optional in most places, but you should have one handy at all times.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Optional Testing Program</a:t>
            </a:r>
            <a:r>
              <a:rPr lang="en-US" sz="2400" dirty="0">
                <a:latin typeface="+mj-lt"/>
                <a:cs typeface="Arial"/>
              </a:rPr>
              <a:t>: ENDS 9/16 self-administered PCR tests are available but not required</a:t>
            </a:r>
            <a:endParaRPr lang="en-US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Please stay home if you don’t feel well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Be ready to have to work remotely if necessary</a:t>
            </a:r>
            <a:endParaRPr lang="en-US" sz="2400" dirty="0">
              <a:latin typeface="+mj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More information available </a:t>
            </a:r>
            <a:r>
              <a:rPr lang="en-US" sz="2400" dirty="0">
                <a:latin typeface="+mj-lt"/>
                <a:hlinkClick r:id="rId4"/>
              </a:rPr>
              <a:t>here</a:t>
            </a:r>
            <a:endParaRPr lang="en-US" sz="2400" dirty="0">
              <a:latin typeface="+mj-lt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/>
          </a:p>
          <a:p>
            <a:pPr marL="342900" indent="-342900">
              <a:spcAft>
                <a:spcPts val="600"/>
              </a:spcAft>
              <a:buFont typeface="Wingdings" panose="020B0604020202020204" pitchFamily="34" charset="0"/>
              <a:buChar char="v"/>
            </a:pPr>
            <a:endParaRPr lang="en-US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987D7CF-E833-4A12-A8CD-1F2E85D6780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43</a:t>
            </a:fld>
            <a:endParaRPr lang="en-GB" dirty="0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041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125" r="1125"/>
          <a:stretch/>
        </p:blipFill>
        <p:spPr>
          <a:xfrm>
            <a:off x="6706226" y="318876"/>
            <a:ext cx="5221224" cy="5221224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7" y="504419"/>
            <a:ext cx="5999668" cy="6525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Using Center Office Space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811" y="1371600"/>
            <a:ext cx="5561679" cy="45999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Masks are optional in our office, but please be respectful of other's comfort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Masks and tests (through 9/16) available at the front desk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Please do stay home if you don’t feel well</a:t>
            </a:r>
            <a:endParaRPr lang="en-US" dirty="0"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Thanks in advance for helping us maximize the use of our space by regularly using Officely.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>
              <a:latin typeface="+mj-lt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/>
          </a:p>
          <a:p>
            <a:pPr marL="342900" indent="-342900">
              <a:spcAft>
                <a:spcPts val="600"/>
              </a:spcAft>
              <a:buFont typeface="Wingdings" panose="020B0604020202020204" pitchFamily="34" charset="0"/>
              <a:buChar char="v"/>
            </a:pPr>
            <a:endParaRPr lang="en-US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987D7CF-E833-4A12-A8CD-1F2E85D6780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44</a:t>
            </a:fld>
            <a:endParaRPr lang="en-GB" dirty="0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0133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366" r="20366"/>
          <a:stretch/>
        </p:blipFill>
        <p:spPr>
          <a:xfrm>
            <a:off x="-83976" y="0"/>
            <a:ext cx="4546212" cy="6179311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007" y="504419"/>
            <a:ext cx="6561485" cy="5356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Testing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987D7CF-E833-4A12-A8CD-1F2E85D6780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45</a:t>
            </a:fld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24536" y="1296955"/>
            <a:ext cx="6849956" cy="47399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  <a:cs typeface="Arial"/>
              </a:rPr>
              <a:t>Optional testing program requires you to create a </a:t>
            </a:r>
            <a:r>
              <a:rPr lang="en-US" sz="2800" dirty="0">
                <a:latin typeface="+mj-lt"/>
                <a:cs typeface="Arial"/>
                <a:hlinkClick r:id="rId3"/>
              </a:rPr>
              <a:t>color.com</a:t>
            </a:r>
            <a:r>
              <a:rPr lang="en-US" sz="2800" dirty="0">
                <a:latin typeface="+mj-lt"/>
                <a:cs typeface="Arial"/>
              </a:rPr>
              <a:t> account</a:t>
            </a:r>
            <a:endParaRPr lang="en-US" sz="2800" dirty="0">
              <a:latin typeface="Century Gothic"/>
              <a:cs typeface="Arial"/>
            </a:endParaRPr>
          </a:p>
          <a:p>
            <a:pPr marL="457200" indent="-457200"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  <a:cs typeface="Arial"/>
              </a:rPr>
              <a:t>Self-test and drop off the same day </a:t>
            </a:r>
          </a:p>
          <a:p>
            <a:pPr marL="457200" indent="-457200"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  <a:cs typeface="Arial"/>
              </a:rPr>
              <a:t>Tests available at the front desk</a:t>
            </a:r>
          </a:p>
          <a:p>
            <a:pPr marL="457200" indent="-4572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  <a:cs typeface="Arial"/>
              </a:rPr>
              <a:t>If you test positive, follow University guidelines about when you can return to campus.</a:t>
            </a:r>
            <a:endParaRPr lang="en-US" sz="2800" dirty="0">
              <a:latin typeface="+mj-lt"/>
            </a:endParaRPr>
          </a:p>
          <a:p>
            <a:pPr marL="457200" indent="-4572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  <a:cs typeface="Arial"/>
              </a:rPr>
              <a:t>Find out more </a:t>
            </a:r>
            <a:r>
              <a:rPr lang="en-US" sz="2800" dirty="0">
                <a:latin typeface="+mj-lt"/>
                <a:cs typeface="Arial"/>
                <a:hlinkClick r:id="rId4"/>
              </a:rPr>
              <a:t>here</a:t>
            </a:r>
            <a:endParaRPr lang="en-US" sz="2800" dirty="0">
              <a:latin typeface="+mj-lt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 marL="342900" indent="-342900">
              <a:spcAft>
                <a:spcPts val="600"/>
              </a:spcAft>
              <a:buFont typeface="Wingdings" panose="020B0604020202020204" pitchFamily="34" charset="0"/>
              <a:buChar char="v"/>
            </a:pPr>
            <a:endParaRPr lang="en-US" dirty="0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44259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54" y="1525537"/>
            <a:ext cx="6467746" cy="48662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dirty="0"/>
              <a:t>Library Orientation: Tuesday 9/6 at 3 pm </a:t>
            </a:r>
            <a:br>
              <a:rPr lang="en-GB" dirty="0"/>
            </a:br>
            <a:r>
              <a:rPr lang="en-GB" dirty="0"/>
              <a:t>(Widener Library, 240)</a:t>
            </a:r>
            <a:br>
              <a:rPr lang="en-GB" dirty="0"/>
            </a:br>
            <a:r>
              <a:rPr lang="en-GB" sz="2800" dirty="0"/>
              <a:t>Library services and tools info </a:t>
            </a:r>
            <a:r>
              <a:rPr lang="en-GB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br>
              <a:rPr lang="en-GB" sz="2800" dirty="0"/>
            </a:br>
            <a:r>
              <a:rPr lang="en-GB" sz="2800" dirty="0"/>
              <a:t>Widener Virtual Tour available </a:t>
            </a:r>
            <a:r>
              <a:rPr lang="en-GB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GB" sz="28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DC60EB8-8563-A04B-B4E8-DE80832D31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tretch>
            <a:fillRect/>
          </a:stretch>
        </p:blipFill>
        <p:spPr>
          <a:xfrm>
            <a:off x="6393593" y="289249"/>
            <a:ext cx="5502776" cy="5224447"/>
          </a:xfrm>
        </p:spPr>
      </p:pic>
    </p:spTree>
    <p:extLst>
      <p:ext uri="{BB962C8B-B14F-4D97-AF65-F5344CB8AC3E}">
        <p14:creationId xmlns:p14="http://schemas.microsoft.com/office/powerpoint/2010/main" val="3818938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333C8-95D3-44A9-862A-4A5669D7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5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53A71DE7-22C5-4DB9-8C53-F39C10B643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6646" r="16646"/>
          <a:stretch/>
        </p:blipFill>
        <p:spPr>
          <a:xfrm>
            <a:off x="6715973" y="346853"/>
            <a:ext cx="5010912" cy="5010912"/>
          </a:xfrm>
        </p:spPr>
      </p:pic>
    </p:spTree>
    <p:extLst>
      <p:ext uri="{BB962C8B-B14F-4D97-AF65-F5344CB8AC3E}">
        <p14:creationId xmlns:p14="http://schemas.microsoft.com/office/powerpoint/2010/main" val="14622995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2BB8B2D-E401-2647-9892-95951D9CF0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6164" r="17085" b="-1"/>
          <a:stretch/>
        </p:blipFill>
        <p:spPr>
          <a:xfrm>
            <a:off x="2667000" y="10"/>
            <a:ext cx="6858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4323A-4440-4925-884C-BF32AF969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825" y="3773783"/>
            <a:ext cx="5943600" cy="25968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92886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176" y="501596"/>
            <a:ext cx="4385681" cy="14033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cs typeface="+mj-cs"/>
              </a:rPr>
              <a:t>Fellows Zoom Lounge</a:t>
            </a:r>
          </a:p>
        </p:txBody>
      </p:sp>
      <p:cxnSp>
        <p:nvCxnSpPr>
          <p:cNvPr id="62" name="Straight Connector 6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76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04888" y="2313263"/>
            <a:ext cx="4873752" cy="390465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dirty="0">
                <a:latin typeface="+mj-lt"/>
                <a:cs typeface="+mn-cs"/>
              </a:rPr>
              <a:t>Zoom “Lounge” for fellows: 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dirty="0">
                <a:latin typeface="+mj-lt"/>
                <a:cs typeface="+mn-cs"/>
                <a:hlinkClick r:id="rId2"/>
              </a:rPr>
              <a:t>https://harvard.zoom.us/my/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dirty="0">
                <a:latin typeface="+mj-lt"/>
                <a:cs typeface="+mn-cs"/>
                <a:hlinkClick r:id="rId2"/>
              </a:rPr>
              <a:t>ejsafrafellows</a:t>
            </a:r>
            <a:endParaRPr lang="en-US" sz="7200" dirty="0">
              <a:latin typeface="+mj-lt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dirty="0">
                <a:latin typeface="+mj-lt"/>
                <a:cs typeface="+mn-cs"/>
              </a:rPr>
              <a:t>Passcode = </a:t>
            </a:r>
            <a:r>
              <a:rPr lang="en-US" sz="7200" dirty="0">
                <a:latin typeface="+mj-lt"/>
              </a:rPr>
              <a:t>221423, </a:t>
            </a:r>
            <a:r>
              <a:rPr lang="en-US" sz="7200" dirty="0">
                <a:latin typeface="+mj-lt"/>
                <a:cs typeface="+mn-cs"/>
              </a:rPr>
              <a:t>Host Key = 788334</a:t>
            </a:r>
            <a:endParaRPr lang="en-US" sz="7200" dirty="0">
              <a:latin typeface="+mj-lt"/>
            </a:endParaRPr>
          </a:p>
          <a:p>
            <a:pPr marL="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7200" dirty="0">
                <a:latin typeface="+mj-lt"/>
                <a:cs typeface="+mn-cs"/>
              </a:rPr>
              <a:t>Use this</a:t>
            </a:r>
            <a:r>
              <a:rPr lang="en-US" sz="7200" dirty="0">
                <a:latin typeface="+mj-lt"/>
              </a:rPr>
              <a:t>: </a:t>
            </a:r>
          </a:p>
          <a:p>
            <a:pPr marL="457200" lvl="1" indent="-457200">
              <a:lnSpc>
                <a:spcPct val="120000"/>
              </a:lnSpc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sz="7200" dirty="0">
                <a:latin typeface="+mj-lt"/>
                <a:cs typeface="+mn-cs"/>
              </a:rPr>
              <a:t>to chat with other fellows</a:t>
            </a:r>
            <a:r>
              <a:rPr lang="en-US" sz="7200" dirty="0">
                <a:latin typeface="+mj-lt"/>
              </a:rPr>
              <a:t> online</a:t>
            </a:r>
          </a:p>
          <a:p>
            <a:pPr marL="457200" lvl="1" indent="-457200">
              <a:lnSpc>
                <a:spcPct val="120000"/>
              </a:lnSpc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sz="7200" dirty="0">
                <a:latin typeface="+mj-lt"/>
                <a:cs typeface="+mn-cs"/>
              </a:rPr>
              <a:t>for reading groups or </a:t>
            </a:r>
            <a:r>
              <a:rPr lang="en-US" sz="7200" dirty="0">
                <a:latin typeface="+mj-lt"/>
              </a:rPr>
              <a:t>meetings</a:t>
            </a:r>
          </a:p>
          <a:p>
            <a:pPr marL="457200" lvl="1" indent="-457200">
              <a:lnSpc>
                <a:spcPct val="120000"/>
              </a:lnSpc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US" sz="7200" dirty="0">
                <a:latin typeface="+mj-lt"/>
              </a:rPr>
              <a:t>for</a:t>
            </a:r>
            <a:r>
              <a:rPr lang="en-US" sz="7200" dirty="0">
                <a:latin typeface="+mj-lt"/>
                <a:cs typeface="+mn-cs"/>
              </a:rPr>
              <a:t> Fellows-in-Residence seminars</a:t>
            </a:r>
            <a:endParaRPr lang="en-US" sz="7200" dirty="0">
              <a:latin typeface="+mj-lt"/>
              <a:cs typeface="Arial"/>
            </a:endParaRPr>
          </a:p>
          <a:p>
            <a:pPr marL="0" lvl="1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US" sz="7200" dirty="0">
                <a:latin typeface="+mj-lt"/>
              </a:rPr>
              <a:t>Individual Zoom accounts available through Harvard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+mn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+mn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+mj-lt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u="sng" dirty="0">
              <a:latin typeface="Century Gothic"/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4C390-D6C0-44D9-A618-A10C646B7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68122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68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985" y="467844"/>
            <a:ext cx="5159828" cy="8765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cs typeface="Arial"/>
              </a:rPr>
              <a:t>Making Good Use of Office Space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13425" y="1498863"/>
            <a:ext cx="4717743" cy="499187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latin typeface="Century Gothic"/>
                <a:cs typeface="Arial"/>
              </a:rPr>
              <a:t>Offices assigned based on preferences in intake form 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latin typeface="Century Gothic"/>
                <a:cs typeface="Arial"/>
              </a:rPr>
              <a:t>Work with officemate to determine how you will share the space</a:t>
            </a:r>
            <a:endParaRPr lang="en-US" sz="2600" dirty="0">
              <a:latin typeface="Century Gothic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600" b="1" dirty="0">
                <a:latin typeface="Century Gothic"/>
                <a:cs typeface="Arial"/>
              </a:rPr>
              <a:t>“Hoteling</a:t>
            </a:r>
            <a:r>
              <a:rPr lang="en-US" sz="2600" dirty="0">
                <a:latin typeface="Century Gothic"/>
                <a:cs typeface="Arial"/>
              </a:rPr>
              <a:t>" spaces available for meetings, private Zoom calls, etc.—reserve one any time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latin typeface="Century Gothic"/>
                <a:cs typeface="Arial"/>
              </a:rPr>
              <a:t>Single office unoccupied for a day or more? Let others know! </a:t>
            </a:r>
            <a:endParaRPr lang="en-US" sz="2600" dirty="0">
              <a:latin typeface="Century Gothic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600" b="1" dirty="0">
                <a:latin typeface="Century Gothic"/>
                <a:cs typeface="Arial"/>
              </a:rPr>
              <a:t>Fellow offices not yet in space booking system, Officely, but can add if helpful to you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u="sng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F03E20-150D-C315-7FE4-F26E903DB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210" y="306884"/>
            <a:ext cx="6553199" cy="60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90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07" y="392908"/>
            <a:ext cx="5132614" cy="71322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>
                <a:solidFill>
                  <a:srgbClr val="C00000"/>
                </a:solidFill>
                <a:cs typeface="Arial"/>
              </a:rPr>
              <a:t>Slack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 dirty="0"/>
          </a:p>
        </p:txBody>
      </p:sp>
      <p:pic>
        <p:nvPicPr>
          <p:cNvPr id="3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D5B2CB-46BC-FCE7-F8C9-9332C9979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828" y="3072009"/>
            <a:ext cx="4112986" cy="3789197"/>
          </a:xfrm>
          <a:prstGeom prst="rect">
            <a:avLst/>
          </a:prstGeom>
        </p:spPr>
      </p:pic>
      <p:graphicFrame>
        <p:nvGraphicFramePr>
          <p:cNvPr id="21" name="Text Placeholder 18">
            <a:extLst>
              <a:ext uri="{FF2B5EF4-FFF2-40B4-BE49-F238E27FC236}">
                <a16:creationId xmlns:a16="http://schemas.microsoft.com/office/drawing/2014/main" id="{5D11F445-1988-8D32-C462-DBD7FFE00C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370519"/>
              </p:ext>
            </p:extLst>
          </p:nvPr>
        </p:nvGraphicFramePr>
        <p:xfrm>
          <a:off x="512407" y="1342052"/>
          <a:ext cx="6048827" cy="4991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7" name="Picture 3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37DED7E-21CE-C93A-4339-5A3DDDD8FF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087758" y="-1814"/>
            <a:ext cx="3078842" cy="30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1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76" y="395563"/>
            <a:ext cx="5027801" cy="8765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>
                <a:solidFill>
                  <a:srgbClr val="C00000"/>
                </a:solidFill>
                <a:cs typeface="Arial"/>
              </a:rPr>
              <a:t>Officely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 dirty="0"/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48A62F5-DD9E-4D4A-AF02-2FAEE0555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821" y="1353237"/>
            <a:ext cx="4488180" cy="5504763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8EA2275-99FE-4589-A6F4-3FE5F30AD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07" y="27215"/>
            <a:ext cx="4280808" cy="1193553"/>
          </a:xfrm>
          <a:prstGeom prst="rect">
            <a:avLst/>
          </a:prstGeom>
        </p:spPr>
      </p:pic>
      <p:graphicFrame>
        <p:nvGraphicFramePr>
          <p:cNvPr id="21" name="Text Placeholder 18">
            <a:extLst>
              <a:ext uri="{FF2B5EF4-FFF2-40B4-BE49-F238E27FC236}">
                <a16:creationId xmlns:a16="http://schemas.microsoft.com/office/drawing/2014/main" id="{02BC6EA0-7557-DBE6-3536-F65A71DAF7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261926"/>
              </p:ext>
            </p:extLst>
          </p:nvPr>
        </p:nvGraphicFramePr>
        <p:xfrm>
          <a:off x="485192" y="1614195"/>
          <a:ext cx="6647127" cy="4980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69143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5E4016A-FB35-7723-090C-44EE9CD4D1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 dirty="0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 dirty="0"/>
          </a:p>
        </p:txBody>
      </p:sp>
      <p:pic>
        <p:nvPicPr>
          <p:cNvPr id="10" name="Officely 2 Minute Demo">
            <a:hlinkClick r:id="" action="ppaction://media"/>
            <a:extLst>
              <a:ext uri="{FF2B5EF4-FFF2-40B4-BE49-F238E27FC236}">
                <a16:creationId xmlns:a16="http://schemas.microsoft.com/office/drawing/2014/main" id="{02434844-41D5-4989-BB2C-54FB230A7B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328" y="393933"/>
            <a:ext cx="10237471" cy="59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67"/>
    </mc:Choice>
    <mc:Fallback xmlns="">
      <p:transition spd="slow" advTm="10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8">
      <a:dk1>
        <a:srgbClr val="000000"/>
      </a:dk1>
      <a:lt1>
        <a:srgbClr val="FFFFFF"/>
      </a:lt1>
      <a:dk2>
        <a:srgbClr val="44546A"/>
      </a:dk2>
      <a:lt2>
        <a:srgbClr val="D9D9D9"/>
      </a:lt2>
      <a:accent1>
        <a:srgbClr val="FFC000"/>
      </a:accent1>
      <a:accent2>
        <a:srgbClr val="C00000"/>
      </a:accent2>
      <a:accent3>
        <a:srgbClr val="8A0000"/>
      </a:accent3>
      <a:accent4>
        <a:srgbClr val="462340"/>
      </a:accent4>
      <a:accent5>
        <a:srgbClr val="4A7260"/>
      </a:accent5>
      <a:accent6>
        <a:srgbClr val="70AD47"/>
      </a:accent6>
      <a:hlink>
        <a:srgbClr val="0070C0"/>
      </a:hlink>
      <a:folHlink>
        <a:srgbClr val="954F72"/>
      </a:folHlink>
    </a:clrScheme>
    <a:fontScheme name="Custom 38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_Template_CA - v5" id="{91F2B38C-E08A-46D0-9EA0-C8E2D9504695}" vid="{05019A34-FD6E-4E67-9877-6213236777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ED5B3CC0521645912EA02E28B2137F" ma:contentTypeVersion="19" ma:contentTypeDescription="Create a new document." ma:contentTypeScope="" ma:versionID="f88156e675dbf1355ddd161df8ed8679">
  <xsd:schema xmlns:xsd="http://www.w3.org/2001/XMLSchema" xmlns:xs="http://www.w3.org/2001/XMLSchema" xmlns:p="http://schemas.microsoft.com/office/2006/metadata/properties" xmlns:ns2="09de4a7e-ead8-40c0-bea4-dc1c52509e03" xmlns:ns3="ea469f49-3a12-451f-8215-fd1e7e905905" targetNamespace="http://schemas.microsoft.com/office/2006/metadata/properties" ma:root="true" ma:fieldsID="83fc0cf46a34584c69f4ee54ace094ad" ns2:_="" ns3:_="">
    <xsd:import namespace="09de4a7e-ead8-40c0-bea4-dc1c52509e03"/>
    <xsd:import namespace="ea469f49-3a12-451f-8215-fd1e7e905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Date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de4a7e-ead8-40c0-bea4-dc1c52509e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" ma:index="20" nillable="true" ma:displayName="Date" ma:format="DateOnly" ma:internalName="Dat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8107521-1385-498b-8889-bf2cd8dee3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469f49-3a12-451f-8215-fd1e7e905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ecd244-3697-4dd0-a184-f9e67e6da780}" ma:internalName="TaxCatchAll" ma:showField="CatchAllData" ma:web="ea469f49-3a12-451f-8215-fd1e7e9059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09de4a7e-ead8-40c0-bea4-dc1c52509e03" xsi:nil="true"/>
    <TaxCatchAll xmlns="ea469f49-3a12-451f-8215-fd1e7e905905" xsi:nil="true"/>
    <lcf76f155ced4ddcb4097134ff3c332f xmlns="09de4a7e-ead8-40c0-bea4-dc1c52509e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6228D5-9BE7-4F82-AB6E-A758A04F31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B775B2-B55D-41DC-B190-F1DE6CFB48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de4a7e-ead8-40c0-bea4-dc1c52509e03"/>
    <ds:schemaRef ds:uri="ea469f49-3a12-451f-8215-fd1e7e905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163F52-96AE-4DAB-9EEA-C8B1B9049CF4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ea469f49-3a12-451f-8215-fd1e7e905905"/>
    <ds:schemaRef ds:uri="http://purl.org/dc/elements/1.1/"/>
    <ds:schemaRef ds:uri="http://schemas.openxmlformats.org/package/2006/metadata/core-properties"/>
    <ds:schemaRef ds:uri="09de4a7e-ead8-40c0-bea4-dc1c52509e0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1837</Words>
  <Application>Microsoft Office PowerPoint</Application>
  <PresentationFormat>Widescreen</PresentationFormat>
  <Paragraphs>288</Paragraphs>
  <Slides>48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Century Gothic</vt:lpstr>
      <vt:lpstr>Wingdings</vt:lpstr>
      <vt:lpstr>Wingdings,Sans-Serif</vt:lpstr>
      <vt:lpstr>Office Theme</vt:lpstr>
      <vt:lpstr>Welcome  New Fellows!</vt:lpstr>
      <vt:lpstr>Orientation</vt:lpstr>
      <vt:lpstr>Connecting with Each Other &amp; Using the Office   </vt:lpstr>
      <vt:lpstr>PowerPoint Presentation</vt:lpstr>
      <vt:lpstr>Fellows Zoom Lounge</vt:lpstr>
      <vt:lpstr>Making Good Use of Office Space</vt:lpstr>
      <vt:lpstr>Slack</vt:lpstr>
      <vt:lpstr>Officely</vt:lpstr>
      <vt:lpstr>PowerPoint Presentation</vt:lpstr>
      <vt:lpstr>Family- and Pet-Friendly Picnic</vt:lpstr>
      <vt:lpstr>Anchor Day</vt:lpstr>
      <vt:lpstr>Orientation to the  Center</vt:lpstr>
      <vt:lpstr>Mission</vt:lpstr>
      <vt:lpstr>New Name!</vt:lpstr>
      <vt:lpstr>Naming Convention for Public Use</vt:lpstr>
      <vt:lpstr>Fellowships Offered </vt:lpstr>
      <vt:lpstr>Finding Information</vt:lpstr>
      <vt:lpstr>PowerPoint Presentation</vt:lpstr>
      <vt:lpstr>BREAK</vt:lpstr>
      <vt:lpstr>  Upcoming Center-Sponsored Public Events </vt:lpstr>
      <vt:lpstr> Upcoming Events around Harvard </vt:lpstr>
      <vt:lpstr>Ideas for Events During the Year? </vt:lpstr>
      <vt:lpstr>Sharing Your Accomplishments: We Want to Know! </vt:lpstr>
      <vt:lpstr>Making the Most of Your Fellowship Year</vt:lpstr>
      <vt:lpstr>PowerPoint Presentation</vt:lpstr>
      <vt:lpstr>PowerPoint Presentation</vt:lpstr>
      <vt:lpstr>PowerPoint Presentation</vt:lpstr>
      <vt:lpstr>Research Funds  and Financial Matters</vt:lpstr>
      <vt:lpstr>PowerPoint Presentation</vt:lpstr>
      <vt:lpstr>PowerPoint Presentation</vt:lpstr>
      <vt:lpstr>Directing Your Questions</vt:lpstr>
      <vt:lpstr>PowerPoint Presentation</vt:lpstr>
      <vt:lpstr>BREAK</vt:lpstr>
      <vt:lpstr>Harvard Resources</vt:lpstr>
      <vt:lpstr>PowerPoint Presentation</vt:lpstr>
      <vt:lpstr>PowerPoint Presentation</vt:lpstr>
      <vt:lpstr>Tech Support</vt:lpstr>
      <vt:lpstr>Tech Resources</vt:lpstr>
      <vt:lpstr>Perks</vt:lpstr>
      <vt:lpstr>COVID-19 Precautions</vt:lpstr>
      <vt:lpstr>Coronavirus Information</vt:lpstr>
      <vt:lpstr>Vaccinations</vt:lpstr>
      <vt:lpstr>Spending Time on Campus</vt:lpstr>
      <vt:lpstr>Using Center Office Space</vt:lpstr>
      <vt:lpstr>Testing</vt:lpstr>
      <vt:lpstr>Library Orientation: Tuesday 9/6 at 3 pm  (Widener Library, 240) Library services and tools info here Widener Virtual Tour available here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 for Fellows</dc:title>
  <dc:creator/>
  <cp:lastModifiedBy/>
  <cp:revision>520</cp:revision>
  <dcterms:created xsi:type="dcterms:W3CDTF">2020-09-02T17:47:25Z</dcterms:created>
  <dcterms:modified xsi:type="dcterms:W3CDTF">2022-09-06T17:59:28Z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0x010100DDED5B3CC0521645912EA02E28B2137F</vt:lpwstr>
  </property>
  <property fmtid="{D5CDD505-2E9C-101B-9397-08002B2CF9AE}" pid="3" name="MediaServiceImageTags">
    <vt:lpwstr/>
  </property>
</Properties>
</file>