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70" r:id="rId5"/>
    <p:sldId id="260" r:id="rId6"/>
    <p:sldId id="262" r:id="rId7"/>
    <p:sldId id="318" r:id="rId8"/>
    <p:sldId id="330" r:id="rId9"/>
    <p:sldId id="335" r:id="rId10"/>
    <p:sldId id="278" r:id="rId11"/>
    <p:sldId id="306" r:id="rId12"/>
    <p:sldId id="300" r:id="rId13"/>
    <p:sldId id="309" r:id="rId14"/>
    <p:sldId id="265" r:id="rId15"/>
    <p:sldId id="316" r:id="rId16"/>
    <p:sldId id="341" r:id="rId17"/>
    <p:sldId id="322" r:id="rId18"/>
    <p:sldId id="311" r:id="rId19"/>
    <p:sldId id="336" r:id="rId20"/>
    <p:sldId id="290" r:id="rId21"/>
    <p:sldId id="307" r:id="rId22"/>
    <p:sldId id="293" r:id="rId23"/>
    <p:sldId id="282" r:id="rId24"/>
    <p:sldId id="337" r:id="rId25"/>
    <p:sldId id="268" r:id="rId26"/>
    <p:sldId id="272" r:id="rId27"/>
    <p:sldId id="314" r:id="rId28"/>
    <p:sldId id="283" r:id="rId29"/>
    <p:sldId id="315" r:id="rId30"/>
    <p:sldId id="344" r:id="rId31"/>
    <p:sldId id="328" r:id="rId32"/>
    <p:sldId id="325" r:id="rId33"/>
    <p:sldId id="326" r:id="rId34"/>
    <p:sldId id="327" r:id="rId35"/>
    <p:sldId id="338" r:id="rId36"/>
    <p:sldId id="308" r:id="rId37"/>
    <p:sldId id="334" r:id="rId38"/>
    <p:sldId id="331" r:id="rId39"/>
    <p:sldId id="329" r:id="rId40"/>
    <p:sldId id="332" r:id="rId41"/>
    <p:sldId id="339" r:id="rId42"/>
    <p:sldId id="333" r:id="rId43"/>
    <p:sldId id="285" r:id="rId44"/>
    <p:sldId id="324" r:id="rId45"/>
    <p:sldId id="26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AE544-B5FB-31AF-298D-C2023870E005}" v="107" dt="2021-08-25T18:22:55.948"/>
    <p1510:client id="{619ECB52-546B-4461-B70B-AFDE12AA1FCE}" v="744" dt="2021-08-25T18:24:21.788"/>
    <p1510:client id="{99E7FF2A-5B3A-1992-EF88-6191BE7F867F}" v="165" dt="2021-09-01T18:56:29.038"/>
    <p1510:client id="{E5E964BD-EC6C-686D-5589-86B6D3D5EE72}" v="88" dt="2021-08-25T15:16:19.485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6" autoAdjust="0"/>
    <p:restoredTop sz="95226" autoAdjust="0"/>
  </p:normalViewPr>
  <p:slideViewPr>
    <p:cSldViewPr snapToGrid="0">
      <p:cViewPr varScale="1">
        <p:scale>
          <a:sx n="105" d="100"/>
          <a:sy n="105" d="100"/>
        </p:scale>
        <p:origin x="76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DC5B6-9F8D-40FB-ACCA-38E9DA08FFD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80C5B4-4B8A-4F5D-8D0C-EF16E13145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rgbClr val="010000"/>
              </a:solidFill>
              <a:latin typeface="Century Gothic"/>
            </a:rPr>
            <a:t>Primary</a:t>
          </a:r>
          <a:r>
            <a:rPr lang="en-US" b="0" i="0" u="none" strike="noStrike" cap="none" baseline="0" noProof="0">
              <a:solidFill>
                <a:srgbClr val="010000"/>
              </a:solidFill>
              <a:latin typeface="Century Gothic"/>
            </a:rPr>
            <a:t> obligation:</a:t>
          </a:r>
          <a:r>
            <a:rPr lang="en-US" b="0" i="0" u="none" strike="noStrike" cap="none" baseline="0" noProof="0">
              <a:latin typeface="Century Gothic"/>
            </a:rPr>
            <a:t> your own research and writing</a:t>
          </a:r>
          <a:endParaRPr lang="en-US" dirty="0"/>
        </a:p>
      </dgm:t>
    </dgm:pt>
    <dgm:pt modelId="{EDCAC620-ECB3-49E5-A580-4D3F6648264D}" type="parTrans" cxnId="{2D5D8909-29B6-451D-8DD7-914087E45188}">
      <dgm:prSet/>
      <dgm:spPr/>
      <dgm:t>
        <a:bodyPr/>
        <a:lstStyle/>
        <a:p>
          <a:endParaRPr lang="en-US"/>
        </a:p>
      </dgm:t>
    </dgm:pt>
    <dgm:pt modelId="{1785F3A6-32FD-4B64-8634-A707E2009110}" type="sibTrans" cxnId="{2D5D8909-29B6-451D-8DD7-914087E45188}">
      <dgm:prSet/>
      <dgm:spPr/>
      <dgm:t>
        <a:bodyPr/>
        <a:lstStyle/>
        <a:p>
          <a:endParaRPr lang="en-US"/>
        </a:p>
      </dgm:t>
    </dgm:pt>
    <dgm:pt modelId="{FC2B6BB8-ED97-4810-8485-5E7F62FEBB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/>
            </a:rPr>
            <a:t>Other obligations: seminars, lectures, dinners (when possible)</a:t>
          </a:r>
          <a:endParaRPr lang="en-US" dirty="0"/>
        </a:p>
      </dgm:t>
    </dgm:pt>
    <dgm:pt modelId="{27EF95E3-4073-467F-A3BA-64DACE47F399}" type="parTrans" cxnId="{08745CE0-DA04-410F-A1F9-BF8675FEFF66}">
      <dgm:prSet/>
      <dgm:spPr/>
      <dgm:t>
        <a:bodyPr/>
        <a:lstStyle/>
        <a:p>
          <a:endParaRPr lang="en-US"/>
        </a:p>
      </dgm:t>
    </dgm:pt>
    <dgm:pt modelId="{4BB338AA-F72B-42FD-A2DE-4CF9789B293D}" type="sibTrans" cxnId="{08745CE0-DA04-410F-A1F9-BF8675FEFF66}">
      <dgm:prSet/>
      <dgm:spPr/>
      <dgm:t>
        <a:bodyPr/>
        <a:lstStyle/>
        <a:p>
          <a:endParaRPr lang="en-US"/>
        </a:p>
      </dgm:t>
    </dgm:pt>
    <dgm:pt modelId="{6DD4356B-9320-4CC2-AFCA-B5636D52D3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Century Gothic"/>
            </a:rPr>
            <a:t>Most valuable opportunity: conversations and connections with others</a:t>
          </a:r>
          <a:endParaRPr lang="en-US" dirty="0"/>
        </a:p>
      </dgm:t>
    </dgm:pt>
    <dgm:pt modelId="{987E3784-CF90-476E-A999-4917AC8498D7}" type="parTrans" cxnId="{383D526F-61F3-49A4-A3AE-BF7BC622F918}">
      <dgm:prSet/>
      <dgm:spPr/>
      <dgm:t>
        <a:bodyPr/>
        <a:lstStyle/>
        <a:p>
          <a:endParaRPr lang="en-US"/>
        </a:p>
      </dgm:t>
    </dgm:pt>
    <dgm:pt modelId="{BDAE6B9F-5B4D-47BC-A63A-97273B35F164}" type="sibTrans" cxnId="{383D526F-61F3-49A4-A3AE-BF7BC622F918}">
      <dgm:prSet/>
      <dgm:spPr/>
      <dgm:t>
        <a:bodyPr/>
        <a:lstStyle/>
        <a:p>
          <a:endParaRPr lang="en-US"/>
        </a:p>
      </dgm:t>
    </dgm:pt>
    <dgm:pt modelId="{53A198FA-7C0A-4B96-85F7-54AF1CDCDE7C}" type="pres">
      <dgm:prSet presAssocID="{887DC5B6-9F8D-40FB-ACCA-38E9DA08FFD2}" presName="root" presStyleCnt="0">
        <dgm:presLayoutVars>
          <dgm:dir/>
          <dgm:resizeHandles val="exact"/>
        </dgm:presLayoutVars>
      </dgm:prSet>
      <dgm:spPr/>
    </dgm:pt>
    <dgm:pt modelId="{E7038C77-F866-41A6-8D80-0C641C5A942F}" type="pres">
      <dgm:prSet presAssocID="{EB80C5B4-4B8A-4F5D-8D0C-EF16E131452F}" presName="compNode" presStyleCnt="0"/>
      <dgm:spPr/>
    </dgm:pt>
    <dgm:pt modelId="{CE2AB725-00A7-47AB-9F41-9247EC4097E0}" type="pres">
      <dgm:prSet presAssocID="{EB80C5B4-4B8A-4F5D-8D0C-EF16E131452F}" presName="bgRect" presStyleLbl="bgShp" presStyleIdx="0" presStyleCnt="3"/>
      <dgm:spPr/>
    </dgm:pt>
    <dgm:pt modelId="{FF0060F2-F394-4FF6-B79C-0672C23EC623}" type="pres">
      <dgm:prSet presAssocID="{EB80C5B4-4B8A-4F5D-8D0C-EF16E13145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B1587E6-B95C-4AD7-A8A2-C997517DA454}" type="pres">
      <dgm:prSet presAssocID="{EB80C5B4-4B8A-4F5D-8D0C-EF16E131452F}" presName="spaceRect" presStyleCnt="0"/>
      <dgm:spPr/>
    </dgm:pt>
    <dgm:pt modelId="{39174FAB-81FB-46AE-A2C6-BCDCD9E3A6DC}" type="pres">
      <dgm:prSet presAssocID="{EB80C5B4-4B8A-4F5D-8D0C-EF16E131452F}" presName="parTx" presStyleLbl="revTx" presStyleIdx="0" presStyleCnt="3">
        <dgm:presLayoutVars>
          <dgm:chMax val="0"/>
          <dgm:chPref val="0"/>
        </dgm:presLayoutVars>
      </dgm:prSet>
      <dgm:spPr/>
    </dgm:pt>
    <dgm:pt modelId="{98871963-7201-45C8-AAAD-587797ADE139}" type="pres">
      <dgm:prSet presAssocID="{1785F3A6-32FD-4B64-8634-A707E2009110}" presName="sibTrans" presStyleCnt="0"/>
      <dgm:spPr/>
    </dgm:pt>
    <dgm:pt modelId="{2CF8ABD1-C2D5-4C1C-8F6F-0D717408673B}" type="pres">
      <dgm:prSet presAssocID="{FC2B6BB8-ED97-4810-8485-5E7F62FEBBF0}" presName="compNode" presStyleCnt="0"/>
      <dgm:spPr/>
    </dgm:pt>
    <dgm:pt modelId="{C14D47A7-2D0F-4C92-9E1D-AA2BBCBC5FCD}" type="pres">
      <dgm:prSet presAssocID="{FC2B6BB8-ED97-4810-8485-5E7F62FEBBF0}" presName="bgRect" presStyleLbl="bgShp" presStyleIdx="1" presStyleCnt="3"/>
      <dgm:spPr/>
    </dgm:pt>
    <dgm:pt modelId="{07FCE32B-F618-415F-8314-8488C89BC833}" type="pres">
      <dgm:prSet presAssocID="{FC2B6BB8-ED97-4810-8485-5E7F62FEBBF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Book"/>
        </a:ext>
      </dgm:extLst>
    </dgm:pt>
    <dgm:pt modelId="{DCA503B2-98E9-4B9C-845F-71FDE1492DDA}" type="pres">
      <dgm:prSet presAssocID="{FC2B6BB8-ED97-4810-8485-5E7F62FEBBF0}" presName="spaceRect" presStyleCnt="0"/>
      <dgm:spPr/>
    </dgm:pt>
    <dgm:pt modelId="{0E628D19-6FFB-4779-A73C-E792ADCD0FD1}" type="pres">
      <dgm:prSet presAssocID="{FC2B6BB8-ED97-4810-8485-5E7F62FEBBF0}" presName="parTx" presStyleLbl="revTx" presStyleIdx="1" presStyleCnt="3">
        <dgm:presLayoutVars>
          <dgm:chMax val="0"/>
          <dgm:chPref val="0"/>
        </dgm:presLayoutVars>
      </dgm:prSet>
      <dgm:spPr/>
    </dgm:pt>
    <dgm:pt modelId="{AE56CBC5-4D0A-4106-AAB2-AA7DF2075187}" type="pres">
      <dgm:prSet presAssocID="{4BB338AA-F72B-42FD-A2DE-4CF9789B293D}" presName="sibTrans" presStyleCnt="0"/>
      <dgm:spPr/>
    </dgm:pt>
    <dgm:pt modelId="{98FA70B8-BE51-4D17-B048-12B559A54835}" type="pres">
      <dgm:prSet presAssocID="{6DD4356B-9320-4CC2-AFCA-B5636D52D3BB}" presName="compNode" presStyleCnt="0"/>
      <dgm:spPr/>
    </dgm:pt>
    <dgm:pt modelId="{58634731-9FE8-4E50-B188-D005FAA433B1}" type="pres">
      <dgm:prSet presAssocID="{6DD4356B-9320-4CC2-AFCA-B5636D52D3BB}" presName="bgRect" presStyleLbl="bgShp" presStyleIdx="2" presStyleCnt="3"/>
      <dgm:spPr/>
    </dgm:pt>
    <dgm:pt modelId="{F726D937-EC2F-4A11-B1ED-55E594148DCE}" type="pres">
      <dgm:prSet presAssocID="{6DD4356B-9320-4CC2-AFCA-B5636D52D3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E6FFE72-7C54-4AD6-A1AB-B22953A61BEC}" type="pres">
      <dgm:prSet presAssocID="{6DD4356B-9320-4CC2-AFCA-B5636D52D3BB}" presName="spaceRect" presStyleCnt="0"/>
      <dgm:spPr/>
    </dgm:pt>
    <dgm:pt modelId="{65D75DA0-89C3-4F1B-9E8E-648C52D58C6A}" type="pres">
      <dgm:prSet presAssocID="{6DD4356B-9320-4CC2-AFCA-B5636D52D3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D5D8909-29B6-451D-8DD7-914087E45188}" srcId="{887DC5B6-9F8D-40FB-ACCA-38E9DA08FFD2}" destId="{EB80C5B4-4B8A-4F5D-8D0C-EF16E131452F}" srcOrd="0" destOrd="0" parTransId="{EDCAC620-ECB3-49E5-A580-4D3F6648264D}" sibTransId="{1785F3A6-32FD-4B64-8634-A707E2009110}"/>
    <dgm:cxn modelId="{E3675F5B-4E90-458A-BF79-E37DBA09EF2D}" type="presOf" srcId="{6DD4356B-9320-4CC2-AFCA-B5636D52D3BB}" destId="{65D75DA0-89C3-4F1B-9E8E-648C52D58C6A}" srcOrd="0" destOrd="0" presId="urn:microsoft.com/office/officeart/2018/2/layout/IconVerticalSolidList"/>
    <dgm:cxn modelId="{FC126D68-F2E2-4F8C-A05C-63C9A1239969}" type="presOf" srcId="{FC2B6BB8-ED97-4810-8485-5E7F62FEBBF0}" destId="{0E628D19-6FFB-4779-A73C-E792ADCD0FD1}" srcOrd="0" destOrd="0" presId="urn:microsoft.com/office/officeart/2018/2/layout/IconVerticalSolidList"/>
    <dgm:cxn modelId="{3C0BE56D-675E-4A67-AF41-B044E56D0226}" type="presOf" srcId="{887DC5B6-9F8D-40FB-ACCA-38E9DA08FFD2}" destId="{53A198FA-7C0A-4B96-85F7-54AF1CDCDE7C}" srcOrd="0" destOrd="0" presId="urn:microsoft.com/office/officeart/2018/2/layout/IconVerticalSolidList"/>
    <dgm:cxn modelId="{383D526F-61F3-49A4-A3AE-BF7BC622F918}" srcId="{887DC5B6-9F8D-40FB-ACCA-38E9DA08FFD2}" destId="{6DD4356B-9320-4CC2-AFCA-B5636D52D3BB}" srcOrd="2" destOrd="0" parTransId="{987E3784-CF90-476E-A999-4917AC8498D7}" sibTransId="{BDAE6B9F-5B4D-47BC-A63A-97273B35F164}"/>
    <dgm:cxn modelId="{1B529478-1884-4C2A-85A9-4B60772F7D8F}" type="presOf" srcId="{EB80C5B4-4B8A-4F5D-8D0C-EF16E131452F}" destId="{39174FAB-81FB-46AE-A2C6-BCDCD9E3A6DC}" srcOrd="0" destOrd="0" presId="urn:microsoft.com/office/officeart/2018/2/layout/IconVerticalSolidList"/>
    <dgm:cxn modelId="{08745CE0-DA04-410F-A1F9-BF8675FEFF66}" srcId="{887DC5B6-9F8D-40FB-ACCA-38E9DA08FFD2}" destId="{FC2B6BB8-ED97-4810-8485-5E7F62FEBBF0}" srcOrd="1" destOrd="0" parTransId="{27EF95E3-4073-467F-A3BA-64DACE47F399}" sibTransId="{4BB338AA-F72B-42FD-A2DE-4CF9789B293D}"/>
    <dgm:cxn modelId="{0F424E02-5CF4-454C-89B7-BE030CF7AB42}" type="presParOf" srcId="{53A198FA-7C0A-4B96-85F7-54AF1CDCDE7C}" destId="{E7038C77-F866-41A6-8D80-0C641C5A942F}" srcOrd="0" destOrd="0" presId="urn:microsoft.com/office/officeart/2018/2/layout/IconVerticalSolidList"/>
    <dgm:cxn modelId="{EEEFB268-C65E-4E88-9FA5-C95F77DB28D5}" type="presParOf" srcId="{E7038C77-F866-41A6-8D80-0C641C5A942F}" destId="{CE2AB725-00A7-47AB-9F41-9247EC4097E0}" srcOrd="0" destOrd="0" presId="urn:microsoft.com/office/officeart/2018/2/layout/IconVerticalSolidList"/>
    <dgm:cxn modelId="{AEB456B3-B625-4E14-801C-C8ACF469DF79}" type="presParOf" srcId="{E7038C77-F866-41A6-8D80-0C641C5A942F}" destId="{FF0060F2-F394-4FF6-B79C-0672C23EC623}" srcOrd="1" destOrd="0" presId="urn:microsoft.com/office/officeart/2018/2/layout/IconVerticalSolidList"/>
    <dgm:cxn modelId="{16E83984-80D4-4188-85DD-BC2BD0AD7B3F}" type="presParOf" srcId="{E7038C77-F866-41A6-8D80-0C641C5A942F}" destId="{7B1587E6-B95C-4AD7-A8A2-C997517DA454}" srcOrd="2" destOrd="0" presId="urn:microsoft.com/office/officeart/2018/2/layout/IconVerticalSolidList"/>
    <dgm:cxn modelId="{C4EA31FA-6C3F-4C30-876F-50397049395F}" type="presParOf" srcId="{E7038C77-F866-41A6-8D80-0C641C5A942F}" destId="{39174FAB-81FB-46AE-A2C6-BCDCD9E3A6DC}" srcOrd="3" destOrd="0" presId="urn:microsoft.com/office/officeart/2018/2/layout/IconVerticalSolidList"/>
    <dgm:cxn modelId="{C2050F68-795A-4E7B-BE75-86ED324D39AE}" type="presParOf" srcId="{53A198FA-7C0A-4B96-85F7-54AF1CDCDE7C}" destId="{98871963-7201-45C8-AAAD-587797ADE139}" srcOrd="1" destOrd="0" presId="urn:microsoft.com/office/officeart/2018/2/layout/IconVerticalSolidList"/>
    <dgm:cxn modelId="{BA740216-845C-48A3-BEE8-AEF5625B7033}" type="presParOf" srcId="{53A198FA-7C0A-4B96-85F7-54AF1CDCDE7C}" destId="{2CF8ABD1-C2D5-4C1C-8F6F-0D717408673B}" srcOrd="2" destOrd="0" presId="urn:microsoft.com/office/officeart/2018/2/layout/IconVerticalSolidList"/>
    <dgm:cxn modelId="{B1C1FA46-40FC-4171-A2CD-01B93ED6F371}" type="presParOf" srcId="{2CF8ABD1-C2D5-4C1C-8F6F-0D717408673B}" destId="{C14D47A7-2D0F-4C92-9E1D-AA2BBCBC5FCD}" srcOrd="0" destOrd="0" presId="urn:microsoft.com/office/officeart/2018/2/layout/IconVerticalSolidList"/>
    <dgm:cxn modelId="{AE0FB55C-8461-4679-83A4-9E7B78EB0610}" type="presParOf" srcId="{2CF8ABD1-C2D5-4C1C-8F6F-0D717408673B}" destId="{07FCE32B-F618-415F-8314-8488C89BC833}" srcOrd="1" destOrd="0" presId="urn:microsoft.com/office/officeart/2018/2/layout/IconVerticalSolidList"/>
    <dgm:cxn modelId="{E67F0DF1-0A32-40A5-8236-04700D6ACF60}" type="presParOf" srcId="{2CF8ABD1-C2D5-4C1C-8F6F-0D717408673B}" destId="{DCA503B2-98E9-4B9C-845F-71FDE1492DDA}" srcOrd="2" destOrd="0" presId="urn:microsoft.com/office/officeart/2018/2/layout/IconVerticalSolidList"/>
    <dgm:cxn modelId="{74ED0749-9734-49F6-8E53-72E993719174}" type="presParOf" srcId="{2CF8ABD1-C2D5-4C1C-8F6F-0D717408673B}" destId="{0E628D19-6FFB-4779-A73C-E792ADCD0FD1}" srcOrd="3" destOrd="0" presId="urn:microsoft.com/office/officeart/2018/2/layout/IconVerticalSolidList"/>
    <dgm:cxn modelId="{A1F9699E-B01E-4ADB-A61F-E95D1E2CFEFE}" type="presParOf" srcId="{53A198FA-7C0A-4B96-85F7-54AF1CDCDE7C}" destId="{AE56CBC5-4D0A-4106-AAB2-AA7DF2075187}" srcOrd="3" destOrd="0" presId="urn:microsoft.com/office/officeart/2018/2/layout/IconVerticalSolidList"/>
    <dgm:cxn modelId="{3DD2E364-E07C-409D-89C6-C1033793B830}" type="presParOf" srcId="{53A198FA-7C0A-4B96-85F7-54AF1CDCDE7C}" destId="{98FA70B8-BE51-4D17-B048-12B559A54835}" srcOrd="4" destOrd="0" presId="urn:microsoft.com/office/officeart/2018/2/layout/IconVerticalSolidList"/>
    <dgm:cxn modelId="{DACBE962-0FB4-4300-80BE-83EEE78975BC}" type="presParOf" srcId="{98FA70B8-BE51-4D17-B048-12B559A54835}" destId="{58634731-9FE8-4E50-B188-D005FAA433B1}" srcOrd="0" destOrd="0" presId="urn:microsoft.com/office/officeart/2018/2/layout/IconVerticalSolidList"/>
    <dgm:cxn modelId="{57A3029A-0225-425F-943C-8292FF5994C7}" type="presParOf" srcId="{98FA70B8-BE51-4D17-B048-12B559A54835}" destId="{F726D937-EC2F-4A11-B1ED-55E594148DCE}" srcOrd="1" destOrd="0" presId="urn:microsoft.com/office/officeart/2018/2/layout/IconVerticalSolidList"/>
    <dgm:cxn modelId="{906F9E04-DC4F-40C3-805A-8377F4B86253}" type="presParOf" srcId="{98FA70B8-BE51-4D17-B048-12B559A54835}" destId="{1E6FFE72-7C54-4AD6-A1AB-B22953A61BEC}" srcOrd="2" destOrd="0" presId="urn:microsoft.com/office/officeart/2018/2/layout/IconVerticalSolidList"/>
    <dgm:cxn modelId="{76593B2D-EAFB-4919-B61E-C4A9BBC81B7D}" type="presParOf" srcId="{98FA70B8-BE51-4D17-B048-12B559A54835}" destId="{65D75DA0-89C3-4F1B-9E8E-648C52D58C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B725-00A7-47AB-9F41-9247EC4097E0}">
      <dsp:nvSpPr>
        <dsp:cNvPr id="0" name=""/>
        <dsp:cNvSpPr/>
      </dsp:nvSpPr>
      <dsp:spPr>
        <a:xfrm>
          <a:off x="0" y="710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60F2-F394-4FF6-B79C-0672C23EC623}">
      <dsp:nvSpPr>
        <dsp:cNvPr id="0" name=""/>
        <dsp:cNvSpPr/>
      </dsp:nvSpPr>
      <dsp:spPr>
        <a:xfrm>
          <a:off x="502854" y="374734"/>
          <a:ext cx="914281" cy="914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74FAB-81FB-46AE-A2C6-BCDCD9E3A6DC}">
      <dsp:nvSpPr>
        <dsp:cNvPr id="0" name=""/>
        <dsp:cNvSpPr/>
      </dsp:nvSpPr>
      <dsp:spPr>
        <a:xfrm>
          <a:off x="1919990" y="710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10000"/>
              </a:solidFill>
              <a:latin typeface="Century Gothic"/>
            </a:rPr>
            <a:t>Primary</a:t>
          </a:r>
          <a:r>
            <a:rPr lang="en-US" sz="2400" b="0" i="0" u="none" strike="noStrike" kern="1200" cap="none" baseline="0" noProof="0">
              <a:solidFill>
                <a:srgbClr val="010000"/>
              </a:solidFill>
              <a:latin typeface="Century Gothic"/>
            </a:rPr>
            <a:t> obligation:</a:t>
          </a:r>
          <a:r>
            <a:rPr lang="en-US" sz="2400" b="0" i="0" u="none" strike="noStrike" kern="1200" cap="none" baseline="0" noProof="0">
              <a:latin typeface="Century Gothic"/>
            </a:rPr>
            <a:t> your own research and writing</a:t>
          </a:r>
          <a:endParaRPr lang="en-US" sz="2400" kern="1200" dirty="0"/>
        </a:p>
      </dsp:txBody>
      <dsp:txXfrm>
        <a:off x="1919990" y="710"/>
        <a:ext cx="4546576" cy="1662329"/>
      </dsp:txXfrm>
    </dsp:sp>
    <dsp:sp modelId="{C14D47A7-2D0F-4C92-9E1D-AA2BBCBC5FCD}">
      <dsp:nvSpPr>
        <dsp:cNvPr id="0" name=""/>
        <dsp:cNvSpPr/>
      </dsp:nvSpPr>
      <dsp:spPr>
        <a:xfrm>
          <a:off x="0" y="2078622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CE32B-F618-415F-8314-8488C89BC833}">
      <dsp:nvSpPr>
        <dsp:cNvPr id="0" name=""/>
        <dsp:cNvSpPr/>
      </dsp:nvSpPr>
      <dsp:spPr>
        <a:xfrm>
          <a:off x="502854" y="2452646"/>
          <a:ext cx="914281" cy="914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28D19-6FFB-4779-A73C-E792ADCD0FD1}">
      <dsp:nvSpPr>
        <dsp:cNvPr id="0" name=""/>
        <dsp:cNvSpPr/>
      </dsp:nvSpPr>
      <dsp:spPr>
        <a:xfrm>
          <a:off x="1919990" y="2078622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entury Gothic"/>
            </a:rPr>
            <a:t>Other obligations: seminars, lectures, dinners (when possible)</a:t>
          </a:r>
          <a:endParaRPr lang="en-US" sz="2400" kern="1200" dirty="0"/>
        </a:p>
      </dsp:txBody>
      <dsp:txXfrm>
        <a:off x="1919990" y="2078622"/>
        <a:ext cx="4546576" cy="1662329"/>
      </dsp:txXfrm>
    </dsp:sp>
    <dsp:sp modelId="{58634731-9FE8-4E50-B188-D005FAA433B1}">
      <dsp:nvSpPr>
        <dsp:cNvPr id="0" name=""/>
        <dsp:cNvSpPr/>
      </dsp:nvSpPr>
      <dsp:spPr>
        <a:xfrm>
          <a:off x="0" y="4156534"/>
          <a:ext cx="6466567" cy="16623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6D937-EC2F-4A11-B1ED-55E594148DCE}">
      <dsp:nvSpPr>
        <dsp:cNvPr id="0" name=""/>
        <dsp:cNvSpPr/>
      </dsp:nvSpPr>
      <dsp:spPr>
        <a:xfrm>
          <a:off x="502854" y="4530559"/>
          <a:ext cx="914281" cy="914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75DA0-89C3-4F1B-9E8E-648C52D58C6A}">
      <dsp:nvSpPr>
        <dsp:cNvPr id="0" name=""/>
        <dsp:cNvSpPr/>
      </dsp:nvSpPr>
      <dsp:spPr>
        <a:xfrm>
          <a:off x="1919990" y="4156534"/>
          <a:ext cx="4546576" cy="1662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930" tIns="175930" rIns="175930" bIns="17593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Century Gothic"/>
            </a:rPr>
            <a:t>Most valuable opportunity: conversations and connections with others</a:t>
          </a:r>
          <a:endParaRPr lang="en-US" sz="2400" kern="1200" dirty="0"/>
        </a:p>
      </dsp:txBody>
      <dsp:txXfrm>
        <a:off x="1919990" y="4156534"/>
        <a:ext cx="4546576" cy="1662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B64A6-5383-4553-9650-AE943B3D4590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CB224-3C4D-493C-AEF6-51FAC3CC7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0DF2-F06A-4107-A20D-CF99C15F57D9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09F48-E3F7-4432-94C0-BC9DA42EAC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48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8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13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1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Curv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Quote</a:t>
            </a:r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</p:spPr>
        <p:txBody>
          <a:bodyPr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>
              <a:lnSpc>
                <a:spcPct val="105000"/>
              </a:lnSpc>
              <a:spcAft>
                <a:spcPts val="800"/>
              </a:spcAft>
            </a:pPr>
            <a:r>
              <a:rPr lang="en-US" sz="9600" b="1" i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Website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User" title="Icon - Presenter Name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Graphic 23" descr="Envelope" title="Icon Presenter Email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Graphic 24" descr="Smart Phone" title="Icon - Presenter Phone Number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Graphic 25" descr="Link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>
              <a:lnSpc>
                <a:spcPct val="80000"/>
              </a:lnSpc>
            </a:pPr>
            <a:r>
              <a:rPr lang="en-US"/>
              <a:t>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Content Placeholder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8" name="Slide Number Placeholder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icture Placeholder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/>
              <a:t>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i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Picture Placeholder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/>
            <a:r>
              <a:rPr lang="en-US"/>
              <a:t>Section Header</a:t>
            </a:r>
            <a:endParaRPr lang="en-GB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CB4E619-4CA9-4A22-920F-20396BF5047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hics.harvard.edu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thics.harvard.edu/calendar/upcom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thics.harvard.edu/information-fellows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thics.harvard.edu/event/reconsidering-reparations-olufemi-taiwo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thics.harvard.edu/event/civil-disagreement-series-gun-control" TargetMode="External"/><Relationship Id="rId4" Type="http://schemas.openxmlformats.org/officeDocument/2006/relationships/hyperlink" Target="https://ethics.harvard.edu/event/ethics-your-world-myisha-cherr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socialize-remotely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ews.harvard.edu/gazette/harvard-events/" TargetMode="External"/><Relationship Id="rId4" Type="http://schemas.openxmlformats.org/officeDocument/2006/relationships/hyperlink" Target="https://news.harvard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gates@fas.harvard.edu" TargetMode="External"/><Relationship Id="rId2" Type="http://schemas.openxmlformats.org/officeDocument/2006/relationships/hyperlink" Target="mailto:susanorr@fas.harvard.edu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mailto:stephanie@ethics.harvard.edu" TargetMode="External"/><Relationship Id="rId4" Type="http://schemas.openxmlformats.org/officeDocument/2006/relationships/hyperlink" Target="mailto:ebromley@fas.harvard.edu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key.harvard.ed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essageme.harvard.edu/" TargetMode="External"/><Relationship Id="rId4" Type="http://schemas.openxmlformats.org/officeDocument/2006/relationships/hyperlink" Target="https://key.harvard.ed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ithelp@harvard.edu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huit.harvard.edu/remote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hyperlink" Target="https://mso.harvard.edu/" TargetMode="External"/><Relationship Id="rId7" Type="http://schemas.openxmlformats.org/officeDocument/2006/relationships/hyperlink" Target="https://harvard.service-now.com/ithelp?id=kb_article&amp;sys_id=f1a542efdb90d7c483a2f3f7bf9619ec" TargetMode="External"/><Relationship Id="rId2" Type="http://schemas.openxmlformats.org/officeDocument/2006/relationships/hyperlink" Target="http://harvard-ethics.slack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arvard.service-now.com/ithelp?id=kb_article&amp;sys_id=f1766696db1e9418441560fdd39619ef" TargetMode="External"/><Relationship Id="rId5" Type="http://schemas.openxmlformats.org/officeDocument/2006/relationships/hyperlink" Target="https://harvard.zoom.us/" TargetMode="External"/><Relationship Id="rId4" Type="http://schemas.openxmlformats.org/officeDocument/2006/relationships/hyperlink" Target="http://g.harvard.ed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ecreation.gocrimson.com/facilities" TargetMode="External"/><Relationship Id="rId7" Type="http://schemas.openxmlformats.org/officeDocument/2006/relationships/hyperlink" Target="https://wellness.huhs.harvard.edu/virtual-resources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ellness.huhs.harvard.edu/" TargetMode="External"/><Relationship Id="rId5" Type="http://schemas.openxmlformats.org/officeDocument/2006/relationships/hyperlink" Target="https://outingsandinnings.harvard.edu/" TargetMode="External"/><Relationship Id="rId4" Type="http://schemas.openxmlformats.org/officeDocument/2006/relationships/hyperlink" Target="https://www.harvard.edu/on-campus/museum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arvard.edu/coronavirus/campus-access/" TargetMode="External"/><Relationship Id="rId4" Type="http://schemas.openxmlformats.org/officeDocument/2006/relationships/hyperlink" Target="https://www.harvard.edu/coronavirus/harvard-university-wide-covid-19-testing-dashboard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rvard.edu/coronavirus/covid-19-vaccine-information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huhs.harvard.edu/covid-vaccine-info" TargetMode="External"/><Relationship Id="rId4" Type="http://schemas.openxmlformats.org/officeDocument/2006/relationships/hyperlink" Target="https://www.harvard.edu/coronavirus/verify-your-vaccination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campus-access/steps-for-office-and-lab-reentry/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ombook.harvard.edu/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rvard.edu/coronavirus/campus-access/steps-for-office-and-lab-reentry/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harvard.edu/gazette/story/2020/04/360-degree-virtual-tour-simulates-walk-through-widener-library/" TargetMode="External"/><Relationship Id="rId2" Type="http://schemas.openxmlformats.org/officeDocument/2006/relationships/hyperlink" Target="https://library.harvard.edu/services-tools&#8203;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uhttps:/ethics.harvard.edu/" TargetMode="External"/><Relationship Id="rId2" Type="http://schemas.openxmlformats.org/officeDocument/2006/relationships/hyperlink" Target="https://harvard.zoom.us/my/ejsafrafellow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7.jpeg"/><Relationship Id="rId2" Type="http://schemas.openxmlformats.org/officeDocument/2006/relationships/video" Target="https://www.youtube.com/embed/97jq7yfhGmc?feature=oembed" TargetMode="External"/><Relationship Id="rId1" Type="http://schemas.openxmlformats.org/officeDocument/2006/relationships/video" Target="https://www.youtube.com/embed/UoFDWgcXwsw?feature=oembed" TargetMode="External"/><Relationship Id="rId6" Type="http://schemas.openxmlformats.org/officeDocument/2006/relationships/image" Target="../media/image16.jpeg"/><Relationship Id="rId5" Type="http://schemas.openxmlformats.org/officeDocument/2006/relationships/hyperlink" Target="http://Ouhttps:/ethics.harvard.edu/" TargetMode="External"/><Relationship Id="rId4" Type="http://schemas.openxmlformats.org/officeDocument/2006/relationships/hyperlink" Target="http://www.roombook.harvard.edu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Ouhttps:/ethics.harvard.edu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Red umbrella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6858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690549"/>
            <a:ext cx="5943600" cy="2917620"/>
          </a:xfrm>
        </p:spPr>
        <p:txBody>
          <a:bodyPr/>
          <a:lstStyle/>
          <a:p>
            <a:r>
              <a:rPr lang="en-GB" b="1" dirty="0"/>
              <a:t>Welcome </a:t>
            </a:r>
            <a:br>
              <a:rPr lang="en-GB" b="1" dirty="0"/>
            </a:br>
            <a:r>
              <a:rPr lang="en-GB" b="1" dirty="0"/>
              <a:t>New Fellows!</a:t>
            </a:r>
          </a:p>
        </p:txBody>
      </p:sp>
      <p:cxnSp>
        <p:nvCxnSpPr>
          <p:cNvPr id="17" name="Straight Connector 16" descr="divider line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880793" y="399627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274" y="4374150"/>
            <a:ext cx="5148072" cy="492450"/>
          </a:xfrm>
        </p:spPr>
        <p:txBody>
          <a:bodyPr/>
          <a:lstStyle/>
          <a:p>
            <a:r>
              <a:rPr lang="en-GB" dirty="0">
                <a:cs typeface="Arial"/>
              </a:rPr>
              <a:t>2021-2022</a:t>
            </a:r>
            <a:endParaRPr lang="en-GB" dirty="0"/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40F9BB8-B5C6-4B63-AFB6-6CCE35FD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7" y="250219"/>
            <a:ext cx="3182672" cy="10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605339"/>
            <a:ext cx="5259572" cy="16927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Naming Convention for Public Use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184" y="2127615"/>
            <a:ext cx="5792272" cy="4200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500" b="1" dirty="0">
                <a:latin typeface="+mj-lt"/>
                <a:cs typeface="+mn-cs"/>
              </a:rPr>
              <a:t>       </a:t>
            </a:r>
            <a:endParaRPr lang="en-US" sz="2500" b="1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 Edmond J. Safra Center 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 Center for Ethics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EJ Safra Center</a:t>
            </a:r>
            <a:endParaRPr lang="en-US" sz="2400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EJS Center</a:t>
            </a:r>
            <a:endParaRPr lang="en-US" sz="2400" dirty="0">
              <a:latin typeface="+mj-lt"/>
              <a:cs typeface="Arial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 </a:t>
            </a:r>
            <a:r>
              <a:rPr lang="en-US" sz="2400" dirty="0">
                <a:highlight>
                  <a:srgbClr val="FFFF00"/>
                </a:highlight>
                <a:latin typeface="+mj-lt"/>
              </a:rPr>
              <a:t>NEVER just "Safra Center"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400" dirty="0">
                <a:latin typeface="Century Gothic"/>
              </a:rPr>
              <a:t> </a:t>
            </a:r>
          </a:p>
          <a:p>
            <a:pPr marL="457200" lvl="1" indent="0">
              <a:buNone/>
            </a:pPr>
            <a:r>
              <a:rPr lang="en-US" sz="2400" dirty="0">
                <a:latin typeface="Century Gothic"/>
                <a:cs typeface="Arial"/>
              </a:rPr>
              <a:t>Fine to mention Center affiliation on publications but not required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9" name="Picture Placeholder 8" descr="A person in a white room&#10;&#10;Description generated with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27489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2754B-9DAF-4509-AF63-D4E0435332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1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97" y="961936"/>
            <a:ext cx="3686146" cy="17717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Finding Information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846" r="4157" b="1"/>
          <a:stretch/>
        </p:blipFill>
        <p:spPr>
          <a:xfrm>
            <a:off x="6675272" y="501893"/>
            <a:ext cx="5068728" cy="4104551"/>
          </a:xfrm>
          <a:prstGeom prst="rect">
            <a:avLst/>
          </a:prstGeom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08C3C-BC44-49CE-A297-9C5A9DA2DA7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B23F-7822-49D1-AE34-F92DA6C75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578" y="2902932"/>
            <a:ext cx="10002301" cy="4117014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</a:rPr>
              <a:t> Our website: </a:t>
            </a:r>
            <a:r>
              <a:rPr lang="en-US" sz="2400" dirty="0">
                <a:latin typeface="Century Gothic"/>
                <a:cs typeface="Arial"/>
                <a:hlinkClick r:id="rId3"/>
              </a:rPr>
              <a:t>ethics.harvard.edu</a:t>
            </a:r>
            <a:endParaRPr lang="en-US" sz="2400" dirty="0">
              <a:ea typeface="+mn-lt"/>
              <a:cs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</a:rPr>
              <a:t> Follow Us:</a:t>
            </a:r>
            <a:endParaRPr lang="en-US" sz="2400" dirty="0">
              <a:latin typeface="Century Gothic"/>
              <a:ea typeface="+mn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</a:rPr>
              <a:t>Twitter: @harvardethics</a:t>
            </a:r>
            <a:endParaRPr lang="en-US" sz="2400" dirty="0">
              <a:latin typeface="Century Gothic"/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</a:rPr>
              <a:t>Facebook:  @harvardethics</a:t>
            </a:r>
            <a:endParaRPr lang="en-US" sz="24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Instagram: @harvardethics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Font typeface="Wingdings,Sans-Serif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</a:rPr>
              <a:t> Public Events: </a:t>
            </a:r>
            <a:r>
              <a:rPr lang="en-US" sz="2400" dirty="0">
                <a:latin typeface="Century Gothic"/>
                <a:cs typeface="Arial"/>
                <a:hlinkClick r:id="rId4"/>
              </a:rPr>
              <a:t>https://ethics.harvard.edu/</a:t>
            </a:r>
            <a:r>
              <a:rPr lang="en-US" sz="2400" u="sng" dirty="0">
                <a:solidFill>
                  <a:srgbClr val="0070C0"/>
                </a:solidFill>
                <a:latin typeface="Century Gothic"/>
                <a:cs typeface="Arial"/>
                <a:hlinkClick r:id="rId4"/>
              </a:rPr>
              <a:t>calendar/upcoming</a:t>
            </a:r>
            <a:endParaRPr lang="en-US" sz="2400" u="sng" dirty="0">
              <a:solidFill>
                <a:srgbClr val="0070C0"/>
              </a:solidFill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83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902" r="11941" b="1"/>
          <a:stretch/>
        </p:blipFill>
        <p:spPr>
          <a:xfrm>
            <a:off x="4991878" y="756743"/>
            <a:ext cx="7200122" cy="60907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424221" y="135428"/>
            <a:ext cx="3783150" cy="2079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/>
                </a:solidFill>
                <a:latin typeface="+mj-lt"/>
                <a:ea typeface="+mj-ea"/>
                <a:cs typeface="Arial"/>
              </a:rPr>
              <a:t>Online Information for Current Fellows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553555" y="2440907"/>
            <a:ext cx="4086549" cy="3341307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kern="1200" dirty="0">
                <a:latin typeface="+mj-lt"/>
                <a:ea typeface="+mn-ea"/>
                <a:cs typeface="+mn-cs"/>
              </a:rPr>
              <a:t>Visit the special section of the Center's website, just for Fellows, at 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en-US" sz="2400" kern="1200" dirty="0">
                <a:latin typeface="+mj-lt"/>
                <a:ea typeface="+mn-ea"/>
                <a:cs typeface="+mn-cs"/>
                <a:hlinkClick r:id="rId3"/>
              </a:rPr>
              <a:t>https://ethics.harvard.edu/information-fellows</a:t>
            </a:r>
            <a:endParaRPr lang="en-US" sz="2400" kern="1200" dirty="0">
              <a:latin typeface="+mj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US" sz="2400" kern="1200" dirty="0"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endParaRPr lang="en-US" sz="240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C7B32B07-53B0-4680-8DFD-E30C2CA15E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7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63084-3FC3-4A31-A0F2-17CB57CF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86" y="1510649"/>
            <a:ext cx="8010481" cy="2643250"/>
          </a:xfrm>
        </p:spPr>
        <p:txBody>
          <a:bodyPr/>
          <a:lstStyle/>
          <a:p>
            <a:r>
              <a:rPr lang="en-US" sz="9600" dirty="0">
                <a:cs typeface="Arial"/>
              </a:rPr>
              <a:t>BREAK</a:t>
            </a:r>
            <a:endParaRPr lang="en-US" sz="9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337B6-47F6-45BB-9699-2C222CAC69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dirty="0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099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4969011"/>
            <a:ext cx="7066367" cy="1567255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4400" dirty="0">
                <a:solidFill>
                  <a:schemeClr val="tx1"/>
                </a:solidFill>
                <a:cs typeface="+mj-cs"/>
              </a:rPr>
              <a:t> </a:t>
            </a:r>
            <a:br>
              <a:rPr lang="en-US" sz="4400" dirty="0"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cs typeface="+mj-cs"/>
              </a:rPr>
              <a:t>Upcoming Center-Sponsored Public Events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5300" y="321733"/>
            <a:ext cx="7073842" cy="4747913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07050" y="1036726"/>
            <a:ext cx="3822698" cy="52309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October 7 - "</a:t>
            </a:r>
            <a:r>
              <a:rPr lang="en-US" sz="2000" b="1">
                <a:solidFill>
                  <a:srgbClr val="FFFFFF"/>
                </a:solidFill>
                <a:latin typeface="+mj-lt"/>
                <a:cs typeface="+mn-cs"/>
                <a:hlinkClick r:id="rId3"/>
              </a:rPr>
              <a:t>Reconsidering Reparations" with Olufemi Taiwo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, 4 pm</a:t>
            </a:r>
            <a:r>
              <a:rPr lang="en-US" sz="2000" b="1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. </a:t>
            </a:r>
            <a:r>
              <a:rPr lang="en-US" sz="2000" b="1">
                <a:solidFill>
                  <a:srgbClr val="0070C0"/>
                </a:solidFill>
                <a:latin typeface="Century Gothic"/>
                <a:ea typeface="+mn-lt"/>
                <a:cs typeface="+mn-lt"/>
              </a:rPr>
              <a:t> </a:t>
            </a:r>
            <a:endParaRPr lang="en-US" sz="2000" b="1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October 22 - </a:t>
            </a:r>
            <a:r>
              <a:rPr lang="en-US" sz="2000" b="1">
                <a:solidFill>
                  <a:srgbClr val="FFFFFF"/>
                </a:solidFill>
                <a:latin typeface="+mj-lt"/>
                <a:cs typeface="Arial"/>
                <a:hlinkClick r:id="rId4"/>
              </a:rPr>
              <a:t>Ethics in Your World Book Series with Myisha Cherry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, 12 pm</a:t>
            </a:r>
            <a:r>
              <a:rPr lang="en-US" sz="2000" b="1">
                <a:solidFill>
                  <a:srgbClr val="FFFFFF"/>
                </a:solidFill>
                <a:latin typeface="+mj-lt"/>
                <a:cs typeface="Arial"/>
              </a:rPr>
              <a:t>.</a:t>
            </a:r>
            <a:endParaRPr lang="en-US" sz="2000">
              <a:solidFill>
                <a:srgbClr val="FFFFFF"/>
              </a:solidFill>
              <a:latin typeface="Century Gothic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November 4 - </a:t>
            </a:r>
            <a:r>
              <a:rPr lang="en-US" sz="2000" b="1">
                <a:solidFill>
                  <a:schemeClr val="bg1"/>
                </a:solidFill>
                <a:latin typeface="+mj-lt"/>
                <a:cs typeface="Arial"/>
                <a:hlinkClick r:id="rId5"/>
              </a:rPr>
              <a:t>Civil Disagreement Series on Gun Control</a:t>
            </a: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, 4pm.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November 19 - </a:t>
            </a:r>
            <a:r>
              <a:rPr lang="en-US" sz="2000" b="1" dirty="0">
                <a:solidFill>
                  <a:srgbClr val="FFFFFF"/>
                </a:solidFill>
                <a:latin typeface="+mj-lt"/>
                <a:cs typeface="Arial"/>
              </a:rPr>
              <a:t>Ethics in Your World Book Serie, speaker TBD, 12 pm</a:t>
            </a:r>
            <a:r>
              <a:rPr lang="en-US" sz="2000" b="1">
                <a:solidFill>
                  <a:srgbClr val="FFFFFF"/>
                </a:solidFill>
                <a:latin typeface="+mj-lt"/>
                <a:cs typeface="Arial"/>
              </a:rPr>
              <a:t>.</a:t>
            </a:r>
            <a:endParaRPr lang="en-US" sz="2100" b="1">
              <a:solidFill>
                <a:schemeClr val="bg1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sz="2000" b="1">
                <a:solidFill>
                  <a:schemeClr val="bg1"/>
                </a:solidFill>
                <a:latin typeface="+mj-lt"/>
                <a:cs typeface="Arial"/>
              </a:rPr>
              <a:t>More </a:t>
            </a:r>
            <a:r>
              <a:rPr lang="en-US" sz="2000" b="1" dirty="0">
                <a:solidFill>
                  <a:schemeClr val="bg1"/>
                </a:solidFill>
                <a:latin typeface="Century Gothic"/>
                <a:cs typeface="Arial"/>
              </a:rPr>
              <a:t>Added Regularly. Read the Newsletter!</a:t>
            </a:r>
            <a:endParaRPr lang="en-US" sz="2100" b="1" dirty="0">
              <a:solidFill>
                <a:schemeClr val="bg1"/>
              </a:solidFill>
              <a:latin typeface="Century Gothic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3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33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80" y="4565499"/>
            <a:ext cx="7063792" cy="1970767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>
              <a:spcBef>
                <a:spcPts val="1200"/>
              </a:spcBef>
            </a:pP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r>
              <a:rPr lang="en-US" sz="4400" dirty="0">
                <a:solidFill>
                  <a:schemeClr val="tx1"/>
                </a:solidFill>
                <a:cs typeface="+mj-cs"/>
              </a:rPr>
              <a:t>Upcoming Events </a:t>
            </a:r>
            <a:r>
              <a:rPr lang="en-US" sz="4400">
                <a:solidFill>
                  <a:schemeClr val="tx1"/>
                </a:solidFill>
                <a:cs typeface="+mj-cs"/>
              </a:rPr>
              <a:t>around </a:t>
            </a:r>
            <a:r>
              <a:rPr lang="en-US" sz="4400" dirty="0">
                <a:solidFill>
                  <a:schemeClr val="tx1"/>
                </a:solidFill>
                <a:cs typeface="+mj-cs"/>
              </a:rPr>
              <a:t>Harvard</a:t>
            </a:r>
            <a:br>
              <a:rPr lang="en-US" sz="4400" dirty="0">
                <a:solidFill>
                  <a:schemeClr val="tx1"/>
                </a:solidFill>
                <a:cs typeface="+mj-cs"/>
              </a:rPr>
            </a:br>
            <a:endParaRPr lang="en-US" sz="28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icture Placeholder 8" descr="A picture containing person, indoor, wall, man&#10;&#10;Description generated with very high confidence">
            <a:extLst>
              <a:ext uri="{FF2B5EF4-FFF2-40B4-BE49-F238E27FC236}">
                <a16:creationId xmlns:a16="http://schemas.microsoft.com/office/drawing/2014/main" id="{17FEFAE9-9DFC-42C7-A281-66204149B8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9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948" y="861637"/>
            <a:ext cx="3680533" cy="51347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  <a:cs typeface="+mn-cs"/>
              </a:rPr>
              <a:t>Virtual Academic and Social Activities</a:t>
            </a:r>
            <a:r>
              <a:rPr lang="en-US" sz="2000" b="1" dirty="0">
                <a:solidFill>
                  <a:srgbClr val="FFFFFF"/>
                </a:solidFill>
                <a:latin typeface="Century Gothic"/>
                <a:ea typeface="+mn-lt"/>
                <a:cs typeface="+mn-lt"/>
              </a:rPr>
              <a:t>:   </a:t>
            </a:r>
            <a:r>
              <a:rPr lang="en-US" sz="2000" b="1" u="sng" dirty="0">
                <a:solidFill>
                  <a:srgbClr val="00B0F0"/>
                </a:solidFill>
                <a:latin typeface="Century Gothic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https://www.harvard.edu/coronavirus/socialize-remotely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b="1" u="sng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Harvard Gazette Events:</a:t>
            </a:r>
            <a:r>
              <a:rPr lang="en-US" sz="2000" b="1" dirty="0">
                <a:latin typeface="+mj-lt"/>
                <a:cs typeface="Arial"/>
              </a:rPr>
              <a:t>  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https://news.harvard</a:t>
            </a:r>
            <a:r>
              <a:rPr lang="en-US" sz="2000" b="1" u="sng" dirty="0">
                <a:solidFill>
                  <a:srgbClr val="00B0F0"/>
                </a:solidFill>
                <a:latin typeface="+mj-lt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 edu/gazette/harvard-events/</a:t>
            </a:r>
            <a:r>
              <a:rPr lang="en-US" sz="2000" dirty="0">
                <a:solidFill>
                  <a:srgbClr val="00B0F0"/>
                </a:solidFill>
                <a:latin typeface="+mj-lt"/>
                <a:cs typeface="Arial"/>
              </a:rPr>
              <a:t>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+mj-lt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+mj-lt"/>
                <a:cs typeface="Arial"/>
              </a:rPr>
              <a:t>Contact Departments of interest to you and ask to be added to mailing lists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323BEE-BB53-44C2-A508-AE9A8B7E85BF}"/>
              </a:ext>
            </a:extLst>
          </p:cNvPr>
          <p:cNvSpPr/>
          <p:nvPr/>
        </p:nvSpPr>
        <p:spPr>
          <a:xfrm>
            <a:off x="11001375" y="6536266"/>
            <a:ext cx="753035" cy="25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AAA8E-18C6-44FD-AB9B-885B3AFF189F}"/>
              </a:ext>
            </a:extLst>
          </p:cNvPr>
          <p:cNvSpPr/>
          <p:nvPr/>
        </p:nvSpPr>
        <p:spPr>
          <a:xfrm>
            <a:off x="7393119" y="6472238"/>
            <a:ext cx="134270" cy="128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2">
            <a:extLst>
              <a:ext uri="{FF2B5EF4-FFF2-40B4-BE49-F238E27FC236}">
                <a16:creationId xmlns:a16="http://schemas.microsoft.com/office/drawing/2014/main" id="{A970180A-1088-4D82-8447-4F765E70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418" y="308180"/>
            <a:ext cx="5753493" cy="1874125"/>
          </a:xfrm>
        </p:spPr>
        <p:txBody>
          <a:bodyPr/>
          <a:lstStyle/>
          <a:p>
            <a:r>
              <a:rPr lang="en-US" sz="4400" dirty="0">
                <a:solidFill>
                  <a:schemeClr val="tx1"/>
                </a:solidFill>
                <a:cs typeface="Arial"/>
              </a:rPr>
              <a:t>Ideas for Events During the Year?</a:t>
            </a:r>
            <a:br>
              <a:rPr lang="en-GB" b="1" dirty="0"/>
            </a:br>
            <a:endParaRPr lang="en-US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FAD80-C99C-46E1-8530-F078EE5BA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4113" y="2115663"/>
            <a:ext cx="5753493" cy="3964625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</a:rPr>
              <a:t> Do you have a workshop, talk, or other event in mind for this academic year? Please let Emily know!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 If you can share details with Emily and the </a:t>
            </a:r>
            <a:r>
              <a:rPr lang="en-US" sz="2000">
                <a:latin typeface="+mj-lt"/>
                <a:cs typeface="Arial"/>
              </a:rPr>
              <a:t>Programming Team </a:t>
            </a:r>
            <a:r>
              <a:rPr lang="en-US" sz="2000" b="1">
                <a:latin typeface="+mj-lt"/>
                <a:cs typeface="Arial"/>
              </a:rPr>
              <a:t>by mid-September</a:t>
            </a:r>
            <a:r>
              <a:rPr lang="en-US" sz="2000">
                <a:latin typeface="+mj-lt"/>
                <a:cs typeface="Arial"/>
              </a:rPr>
              <a:t>, </a:t>
            </a:r>
            <a:r>
              <a:rPr lang="en-US" sz="2000" dirty="0">
                <a:latin typeface="+mj-lt"/>
                <a:cs typeface="Arial"/>
              </a:rPr>
              <a:t>we will consider it as we decide what other events the Center will host this year.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</a:rPr>
              <a:t> Even if we cannot sponsor your event, you may be able to get some support in holding </a:t>
            </a:r>
            <a:r>
              <a:rPr lang="en-US" sz="2000">
                <a:latin typeface="+mj-lt"/>
                <a:cs typeface="Arial"/>
              </a:rPr>
              <a:t>it. Fellowship research funds can be used </a:t>
            </a:r>
            <a:r>
              <a:rPr lang="en-US" sz="2000" dirty="0">
                <a:latin typeface="+mj-lt"/>
                <a:cs typeface="Arial"/>
              </a:rPr>
              <a:t>to host an event.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BAE39-A953-4246-8A59-0AC2777EE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1772" cy="4364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770887-6ED8-4649-A91E-FFA86A4B6EE3}"/>
              </a:ext>
            </a:extLst>
          </p:cNvPr>
          <p:cNvSpPr txBox="1"/>
          <p:nvPr/>
        </p:nvSpPr>
        <p:spPr>
          <a:xfrm>
            <a:off x="25079" y="4364610"/>
            <a:ext cx="520669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+mj-lt"/>
              </a:rPr>
              <a:t>Decisions and Desserts event with Vivek Murthy and Alice Chen, September 28, 2018</a:t>
            </a:r>
          </a:p>
        </p:txBody>
      </p:sp>
    </p:spTree>
    <p:extLst>
      <p:ext uri="{BB962C8B-B14F-4D97-AF65-F5344CB8AC3E}">
        <p14:creationId xmlns:p14="http://schemas.microsoft.com/office/powerpoint/2010/main" val="559335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95662CD9-25CD-4EB5-8929-2FF1CF3A18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7272" r="10478" b="1"/>
          <a:stretch/>
        </p:blipFill>
        <p:spPr>
          <a:xfrm>
            <a:off x="6399268" y="623676"/>
            <a:ext cx="5221224" cy="5221224"/>
          </a:xfrm>
          <a:prstGeom prst="rect">
            <a:avLst/>
          </a:prstGeom>
          <a:noFill/>
        </p:spPr>
      </p:pic>
      <p:sp>
        <p:nvSpPr>
          <p:cNvPr id="58" name="Title 2">
            <a:extLst>
              <a:ext uri="{FF2B5EF4-FFF2-40B4-BE49-F238E27FC236}">
                <a16:creationId xmlns:a16="http://schemas.microsoft.com/office/drawing/2014/main" id="{A970180A-1088-4D82-8447-4F765E704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73" y="1079157"/>
            <a:ext cx="5929239" cy="1933303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Sharing Your Accomplishments: We Want to Know!</a:t>
            </a:r>
            <a:br>
              <a:rPr lang="en-GB" b="1" dirty="0"/>
            </a:b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926" y="3005780"/>
            <a:ext cx="4813849" cy="3061115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 dirty="0">
                <a:latin typeface="Century Gothic"/>
                <a:cs typeface="Arial"/>
              </a:rPr>
              <a:t>Publications, talks, awards, etc? </a:t>
            </a:r>
            <a:r>
              <a:rPr lang="en-GB" sz="2200" i="1" dirty="0">
                <a:latin typeface="Century Gothic"/>
                <a:cs typeface="Arial"/>
              </a:rPr>
              <a:t>Let Maggie know.</a:t>
            </a:r>
          </a:p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GB" sz="2200" dirty="0">
                <a:latin typeface="Century Gothic"/>
                <a:cs typeface="Arial"/>
              </a:rPr>
              <a:t>Something else to share with the community? </a:t>
            </a:r>
            <a:r>
              <a:rPr lang="en-GB" sz="2200" i="1" dirty="0">
                <a:latin typeface="Century Gothic"/>
                <a:cs typeface="Arial"/>
              </a:rPr>
              <a:t>Ask Maggie to include in the Newsletter.</a:t>
            </a:r>
          </a:p>
          <a:p>
            <a:pPr marL="342900" indent="-342900">
              <a:spcAft>
                <a:spcPts val="1000"/>
              </a:spcAft>
              <a:buFont typeface="Wingdings" panose="020B0604020202020204" pitchFamily="34" charset="0"/>
              <a:buChar char="v"/>
            </a:pPr>
            <a:r>
              <a:rPr lang="en-US" sz="2200" dirty="0">
                <a:latin typeface="Century Gothic"/>
                <a:cs typeface="Arial"/>
              </a:rPr>
              <a:t>Have an idea or suggestion for an event or improvement? </a:t>
            </a:r>
            <a:r>
              <a:rPr lang="en-US" sz="2200" i="1" dirty="0">
                <a:latin typeface="Century Gothic"/>
                <a:cs typeface="Arial"/>
              </a:rPr>
              <a:t>Talk to Emily.</a:t>
            </a:r>
          </a:p>
          <a:p>
            <a:endParaRPr lang="en-GB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FA592-5858-43F3-BBD7-77A2F794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cs typeface="+mj-cs"/>
              </a:rPr>
              <a:t>Making the Most of Your Fellowship Year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D9AD8B-CEE6-468E-B8E8-37FCCA14F4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222315"/>
              </p:ext>
            </p:extLst>
          </p:nvPr>
        </p:nvGraphicFramePr>
        <p:xfrm>
          <a:off x="5061778" y="470924"/>
          <a:ext cx="6466567" cy="581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BD30C3-20FA-4A03-A573-87E9031BF1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62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52545BE-DA05-49B9-BF77-D29855F226C4}"/>
              </a:ext>
            </a:extLst>
          </p:cNvPr>
          <p:cNvSpPr txBox="1"/>
          <p:nvPr/>
        </p:nvSpPr>
        <p:spPr>
          <a:xfrm>
            <a:off x="565673" y="704188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Century Gothic"/>
                <a:ea typeface="+mj-ea"/>
                <a:cs typeface="+mj-cs"/>
              </a:rPr>
              <a:t>Center Faculty</a:t>
            </a: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27299B-A597-49D5-BF0D-1436B32E98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5674" y="2691584"/>
            <a:ext cx="5120113" cy="346222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Getting to know Faculty affiliated with the Center is a valuable opportunity.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Read up on the people on our website and tell us who you want to meet! We can help!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+mn-cs"/>
              </a:rPr>
              <a:t>Fellows-in-Residence: Faculty Mentors</a:t>
            </a:r>
          </a:p>
        </p:txBody>
      </p:sp>
      <p:pic>
        <p:nvPicPr>
          <p:cNvPr id="2" name="Picture 3" descr="A picture containing person, wall, person, standing&#10;&#10;Description automatically generated">
            <a:extLst>
              <a:ext uri="{FF2B5EF4-FFF2-40B4-BE49-F238E27FC236}">
                <a16:creationId xmlns:a16="http://schemas.microsoft.com/office/drawing/2014/main" id="{3D6C24D4-2021-4C36-9885-C5B844AF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6" r="1929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527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Contents</a:t>
            </a:r>
          </a:p>
        </p:txBody>
      </p:sp>
      <p:cxnSp>
        <p:nvCxnSpPr>
          <p:cNvPr id="33" name="Straight Arrow Connector 3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5AFB5E9-384C-4F94-802F-F7BDC044F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1371" y="2525770"/>
            <a:ext cx="5180270" cy="37730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Connecting with Each Other</a:t>
            </a:r>
            <a:endParaRPr lang="en-US" sz="2800">
              <a:latin typeface="Century Gothic"/>
              <a:cs typeface="Arial"/>
            </a:endParaRPr>
          </a:p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Orientation to the Center</a:t>
            </a:r>
            <a:endParaRPr lang="en-US" sz="2800" b="1">
              <a:latin typeface="Century Gothic"/>
              <a:cs typeface="Arial"/>
            </a:endParaRPr>
          </a:p>
          <a:p>
            <a:pPr marL="685800" lvl="1" indent="-457200">
              <a:lnSpc>
                <a:spcPct val="150000"/>
              </a:lnSpc>
              <a:buFont typeface="Wingdings" panose="020B0604020202020204" pitchFamily="34" charset="0"/>
              <a:buChar char="v"/>
            </a:pPr>
            <a:r>
              <a:rPr lang="en-US" sz="2800" b="1" dirty="0">
                <a:latin typeface="Century Gothic"/>
              </a:rPr>
              <a:t>Information on Harvard Resources</a:t>
            </a:r>
            <a:endParaRPr lang="en-US" sz="2800">
              <a:latin typeface="Century Gothic"/>
              <a:cs typeface="Arial"/>
            </a:endParaRPr>
          </a:p>
          <a:p>
            <a:pPr indent="-228600">
              <a:buChar char="•"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4D18FF8-AA04-4E4F-9ABD-D7320616C6F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105" r="9854"/>
          <a:stretch/>
        </p:blipFill>
        <p:spPr>
          <a:xfrm>
            <a:off x="5858796" y="10"/>
            <a:ext cx="6333203" cy="6857988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4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alphaModFix/>
          </a:blip>
          <a:srcRect l="17601" r="20162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72353" y="1972234"/>
            <a:ext cx="4553987" cy="4355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FIR/Faculty Seminars: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Tuesdays at Noon</a:t>
            </a:r>
            <a:endParaRPr lang="en-US" sz="2400" dirty="0">
              <a:solidFill>
                <a:srgbClr val="000000"/>
              </a:solidFill>
              <a:latin typeface="Century Gothic"/>
              <a:cs typeface="Arial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Grad Fellow Seminars: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Tuesdays at 9:45 am</a:t>
            </a: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Grad Fellows are expected to attend FIR seminars</a:t>
            </a:r>
            <a:endParaRPr lang="en-US" sz="2400" dirty="0">
              <a:latin typeface="Century Gothic"/>
            </a:endParaRPr>
          </a:p>
          <a:p>
            <a:pPr marL="400050" indent="-342900">
              <a:lnSpc>
                <a:spcPct val="90000"/>
              </a:lnSpc>
              <a:spcAft>
                <a:spcPts val="1400"/>
              </a:spcAft>
              <a:buFont typeface="Wingdings"/>
              <a:buChar char="v"/>
            </a:pPr>
            <a:r>
              <a:rPr lang="en-US" sz="2400" b="1" dirty="0">
                <a:solidFill>
                  <a:srgbClr val="000000"/>
                </a:solidFill>
                <a:latin typeface="Century Gothic"/>
              </a:rPr>
              <a:t>Inviting others </a:t>
            </a:r>
            <a:r>
              <a:rPr lang="en-US" sz="2400" dirty="0">
                <a:solidFill>
                  <a:srgbClr val="000000"/>
                </a:solidFill>
                <a:latin typeface="Century Gothic"/>
              </a:rPr>
              <a:t>to your seminar is fine (unless program directors say otherwise), but please let us know who to expect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5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774495"/>
            <a:ext cx="5423647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Fellow-in-Residence Seminar Planning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72353" y="1972234"/>
            <a:ext cx="4553987" cy="4355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pic>
        <p:nvPicPr>
          <p:cNvPr id="10" name="Picture 9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A5512949-9D09-4778-9282-4B1BEE981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2368"/>
            <a:ext cx="6533448" cy="43556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D8962F-3728-460B-8C51-2332FD88CD61}"/>
              </a:ext>
            </a:extLst>
          </p:cNvPr>
          <p:cNvSpPr txBox="1"/>
          <p:nvPr/>
        </p:nvSpPr>
        <p:spPr>
          <a:xfrm>
            <a:off x="6995820" y="551841"/>
            <a:ext cx="4733808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Keep an eye out for a seminar scheduling survey, and respond ASAP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First meeting of the Fellows-in-Residence seminar on Tuesday, </a:t>
            </a:r>
            <a:r>
              <a:rPr lang="en-US" b="1" dirty="0">
                <a:latin typeface="+mj-lt"/>
              </a:rPr>
              <a:t>September 14 </a:t>
            </a:r>
            <a:r>
              <a:rPr lang="en-US" dirty="0">
                <a:latin typeface="+mj-lt"/>
              </a:rPr>
              <a:t>at noon is a Planning Meeting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For this meeting we will need a 1-page summary of your work in general, or better yet, what you’re likely to present at a seminar in advance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We will ask you to speak about your work for 1-2 minutes max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</a:rPr>
              <a:t>Then you can all leave, and Faculty Committee members will brainstorm ideas for seminar respondents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F5D07E-DB03-49EF-898B-7553B4E0758B}"/>
              </a:ext>
            </a:extLst>
          </p:cNvPr>
          <p:cNvSpPr/>
          <p:nvPr/>
        </p:nvSpPr>
        <p:spPr>
          <a:xfrm>
            <a:off x="7688062" y="6258757"/>
            <a:ext cx="4154750" cy="479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6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09058-5965-4EB1-83E3-9C8C004AB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300" dirty="0"/>
              <a:t>Research Funds </a:t>
            </a:r>
            <a:br>
              <a:rPr lang="en-US" sz="4300" dirty="0"/>
            </a:br>
            <a:r>
              <a:rPr lang="en-US" sz="4300" dirty="0"/>
              <a:t>and Financial Matters</a:t>
            </a:r>
          </a:p>
        </p:txBody>
      </p:sp>
      <p:pic>
        <p:nvPicPr>
          <p:cNvPr id="2" name="Picture 4" descr="A close up of a newspaper&#10;&#10;Description generated with high confidence">
            <a:extLst>
              <a:ext uri="{FF2B5EF4-FFF2-40B4-BE49-F238E27FC236}">
                <a16:creationId xmlns:a16="http://schemas.microsoft.com/office/drawing/2014/main" id="{53A3F232-9258-4517-A47E-E2B00ECED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5" r="20233" b="-2"/>
          <a:stretch/>
        </p:blipFill>
        <p:spPr>
          <a:xfrm>
            <a:off x="6715973" y="335810"/>
            <a:ext cx="5010912" cy="501091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1962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622166" y="1928118"/>
            <a:ext cx="6569834" cy="492988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0371" y="1088184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D4808-E583-4660-BE52-CB191DF5C0E2}"/>
              </a:ext>
            </a:extLst>
          </p:cNvPr>
          <p:cNvSpPr txBox="1"/>
          <p:nvPr/>
        </p:nvSpPr>
        <p:spPr>
          <a:xfrm>
            <a:off x="525233" y="490587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Research Funds</a:t>
            </a:r>
            <a:endParaRPr lang="en-US" sz="4000" b="1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460371" y="1321205"/>
            <a:ext cx="4948158" cy="49859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This year we are handling research funds differently due to our remote circumstances.</a:t>
            </a:r>
            <a:endParaRPr lang="en-US" sz="2400">
              <a:latin typeface="Century Gothic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u="sng" dirty="0">
                <a:solidFill>
                  <a:srgbClr val="000000"/>
                </a:solidFill>
                <a:latin typeface="+mj-lt"/>
                <a:cs typeface="Arial"/>
              </a:rPr>
              <a:t>Fellow-in-Residence and Grad Fellow research funds will be paid in a lump sum directly to you in early fall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Research funds should be used for expenses related to your research such as books, professional memberships, conference fees, etc.</a:t>
            </a:r>
            <a:endParaRPr lang="en-US" sz="240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4512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371729" y="2163833"/>
            <a:ext cx="6820272" cy="46636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2A2D03-9080-466A-8957-2456B25A7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5483" y="1239731"/>
            <a:ext cx="4607858" cy="53313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AF500-9252-4FEA-A684-DFDAEA9B1FE4}"/>
              </a:ext>
            </a:extLst>
          </p:cNvPr>
          <p:cNvSpPr/>
          <p:nvPr/>
        </p:nvSpPr>
        <p:spPr>
          <a:xfrm>
            <a:off x="385483" y="1269772"/>
            <a:ext cx="4516657" cy="632480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Fellow-in-Residence stipends are either paid to you directly or sent to your home institution. A member of the Finance Team will be in touch with you directly if we need any additional information in order to process your stipend.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Graduate Fellow stipends are paid at the end of each month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Wingdings" panose="020B0604020202020204" pitchFamily="34" charset="0"/>
              <a:buChar char="v"/>
            </a:pPr>
            <a:endParaRPr lang="en-US" sz="2400" b="1" dirty="0">
              <a:latin typeface="Century Gothic"/>
              <a:cs typeface="Arial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Century Gothic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9609FB-F93C-445E-B8F5-B4BDB9297F18}"/>
              </a:ext>
            </a:extLst>
          </p:cNvPr>
          <p:cNvSpPr txBox="1"/>
          <p:nvPr/>
        </p:nvSpPr>
        <p:spPr>
          <a:xfrm>
            <a:off x="385483" y="498611"/>
            <a:ext cx="50444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Stipends</a:t>
            </a:r>
          </a:p>
        </p:txBody>
      </p:sp>
    </p:spTree>
    <p:extLst>
      <p:ext uri="{BB962C8B-B14F-4D97-AF65-F5344CB8AC3E}">
        <p14:creationId xmlns:p14="http://schemas.microsoft.com/office/powerpoint/2010/main" val="57943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1636" r="19254" b="-2"/>
          <a:stretch/>
        </p:blipFill>
        <p:spPr>
          <a:xfrm>
            <a:off x="-1" y="2"/>
            <a:ext cx="4546212" cy="617931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19"/>
            <a:ext cx="6219228" cy="35551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Directing Your Questions</a:t>
            </a:r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13638689-4652-425D-94B9-982301D43BC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57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Off-page Connector 1">
            <a:extLst>
              <a:ext uri="{FF2B5EF4-FFF2-40B4-BE49-F238E27FC236}">
                <a16:creationId xmlns:a16="http://schemas.microsoft.com/office/drawing/2014/main" id="{F74A7A09-4403-4698-BCEF-9302937401AA}"/>
              </a:ext>
            </a:extLst>
          </p:cNvPr>
          <p:cNvSpPr/>
          <p:nvPr/>
        </p:nvSpPr>
        <p:spPr>
          <a:xfrm>
            <a:off x="1577" y="1577"/>
            <a:ext cx="2729023" cy="2959395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Directing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Your </a:t>
            </a:r>
            <a:endParaRPr lang="en-US" sz="3600">
              <a:solidFill>
                <a:srgbClr val="FFFFFF"/>
              </a:solidFill>
              <a:latin typeface="Century Gothic"/>
              <a:cs typeface="Arial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Century Gothic"/>
              </a:rPr>
              <a:t>Questions</a:t>
            </a:r>
            <a:endParaRPr lang="en-US" sz="360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BDA94-BDDC-45EC-A997-790D1195BD94}"/>
              </a:ext>
            </a:extLst>
          </p:cNvPr>
          <p:cNvSpPr txBox="1"/>
          <p:nvPr/>
        </p:nvSpPr>
        <p:spPr>
          <a:xfrm>
            <a:off x="532590" y="3511085"/>
            <a:ext cx="1133705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i="1" dirty="0" err="1">
                <a:latin typeface="Century Gothic"/>
              </a:rPr>
              <a:t>Nien-hê</a:t>
            </a:r>
            <a:r>
              <a:rPr lang="en-US" sz="2200" i="1" dirty="0">
                <a:latin typeface="Century Gothic"/>
              </a:rPr>
              <a:t> Hsieh’s Calendar</a:t>
            </a:r>
            <a:r>
              <a:rPr lang="en-US" sz="2200" dirty="0">
                <a:latin typeface="Century Gothic"/>
              </a:rPr>
              <a:t>: Susan Orr, </a:t>
            </a:r>
            <a:r>
              <a:rPr lang="en-US" sz="2200" dirty="0">
                <a:latin typeface="Century Gothic"/>
                <a:hlinkClick r:id="rId2"/>
              </a:rPr>
              <a:t>susanorr@fas.harvard.edu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Communications, Promoting Your Work</a:t>
            </a:r>
            <a:r>
              <a:rPr lang="en-US" sz="2200" dirty="0">
                <a:latin typeface="Century Gothic"/>
              </a:rPr>
              <a:t>: Maggie Gates, </a:t>
            </a:r>
            <a:r>
              <a:rPr lang="en-US" sz="2200" dirty="0">
                <a:latin typeface="Century Gothic"/>
                <a:hlinkClick r:id="rId3"/>
              </a:rPr>
              <a:t>mgates@fas.harvard.edu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Fellows Happy Hour and Social Activities</a:t>
            </a:r>
            <a:r>
              <a:rPr lang="en-US" sz="2200" dirty="0">
                <a:latin typeface="Century Gothic"/>
              </a:rPr>
              <a:t>: Social Chairs</a:t>
            </a:r>
          </a:p>
          <a:p>
            <a:endParaRPr lang="en-US" sz="2200" dirty="0">
              <a:latin typeface="Century Gothic"/>
            </a:endParaRPr>
          </a:p>
          <a:p>
            <a:r>
              <a:rPr lang="en-US" sz="2200" i="1" dirty="0">
                <a:latin typeface="Century Gothic"/>
              </a:rPr>
              <a:t>All Other Issues</a:t>
            </a:r>
            <a:r>
              <a:rPr lang="en-US" sz="2200" dirty="0">
                <a:latin typeface="Century Gothic"/>
              </a:rPr>
              <a:t>: Emily Bromley</a:t>
            </a:r>
          </a:p>
          <a:p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3FD59-4EB3-4FD3-8158-E4630AF96840}"/>
              </a:ext>
            </a:extLst>
          </p:cNvPr>
          <p:cNvSpPr txBox="1"/>
          <p:nvPr/>
        </p:nvSpPr>
        <p:spPr>
          <a:xfrm>
            <a:off x="3446917" y="1268798"/>
            <a:ext cx="8574156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i="1" dirty="0">
                <a:latin typeface="Century Gothic"/>
              </a:rPr>
              <a:t>Seminars and Events for Fellows</a:t>
            </a:r>
            <a:r>
              <a:rPr lang="en-US" sz="2200" dirty="0">
                <a:latin typeface="Century Gothic"/>
              </a:rPr>
              <a:t>: Emily Bromley, </a:t>
            </a:r>
            <a:r>
              <a:rPr lang="en-US" sz="2200" dirty="0">
                <a:latin typeface="Century Gothic"/>
                <a:hlinkClick r:id="rId4"/>
              </a:rPr>
              <a:t>ebromley@fas.harvard.edu</a:t>
            </a:r>
            <a:endParaRPr lang="en-US" sz="2200" dirty="0">
              <a:latin typeface="Century Gothic"/>
            </a:endParaRPr>
          </a:p>
          <a:p>
            <a:endParaRPr lang="en-US" sz="2200" dirty="0">
              <a:latin typeface="Century Gothic"/>
            </a:endParaRPr>
          </a:p>
          <a:p>
            <a:r>
              <a:rPr lang="en-US" sz="2200" i="1">
                <a:latin typeface="Century Gothic"/>
              </a:rPr>
              <a:t>HR Issues + Financial Matters:</a:t>
            </a:r>
            <a:r>
              <a:rPr lang="en-US" sz="2200" dirty="0">
                <a:latin typeface="Century Gothic"/>
              </a:rPr>
              <a:t> </a:t>
            </a:r>
            <a:r>
              <a:rPr lang="en-US" sz="2200">
                <a:latin typeface="Century Gothic"/>
              </a:rPr>
              <a:t>Stephanie Dant, </a:t>
            </a:r>
            <a:r>
              <a:rPr lang="en-US" sz="2200" dirty="0">
                <a:latin typeface="Century Gothic"/>
                <a:hlinkClick r:id="rId5"/>
              </a:rPr>
              <a:t>stephanie@ethics.harvard.edu</a:t>
            </a:r>
            <a:endParaRPr lang="en-US" sz="2200">
              <a:latin typeface="Century Gothic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77BB-14CC-4645-B906-20135CAE4E9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761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E63084-3FC3-4A31-A0F2-17CB57CF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386" y="1510649"/>
            <a:ext cx="8010481" cy="2643250"/>
          </a:xfrm>
        </p:spPr>
        <p:txBody>
          <a:bodyPr/>
          <a:lstStyle/>
          <a:p>
            <a:r>
              <a:rPr lang="en-US" sz="9600" dirty="0">
                <a:cs typeface="Arial"/>
              </a:rPr>
              <a:t>BREAK</a:t>
            </a:r>
            <a:endParaRPr lang="en-US" sz="9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337B6-47F6-45BB-9699-2C222CAC69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762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264" y="1931436"/>
            <a:ext cx="4236835" cy="1814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Harvard Resources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49157" y="0"/>
            <a:ext cx="6245157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5409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9168" r="49"/>
          <a:stretch/>
        </p:blipFill>
        <p:spPr>
          <a:xfrm>
            <a:off x="6095397" y="171208"/>
            <a:ext cx="7860228" cy="651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359218" y="387771"/>
            <a:ext cx="5362831" cy="12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Harvard Credentials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59218" y="1249239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441356" y="1515026"/>
            <a:ext cx="4914892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i="0" dirty="0">
                <a:effectLst/>
                <a:latin typeface="+mj-lt"/>
              </a:rPr>
              <a:t>HUID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A Harvard ID number (HUID) has been assigned to you. Ask Emily if you don’t have it. You can obtain an ID Card at the ID Office/Campus Service Center in the Smith Campus Center 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i="0" dirty="0">
                <a:effectLst/>
                <a:latin typeface="+mj-lt"/>
              </a:rPr>
              <a:t>Harvard Key</a:t>
            </a:r>
            <a:r>
              <a:rPr lang="en-US" sz="2000" b="0" i="0" dirty="0">
                <a:effectLst/>
                <a:latin typeface="+mj-lt"/>
              </a:rPr>
              <a:t>:</a:t>
            </a:r>
          </a:p>
          <a:p>
            <a:r>
              <a:rPr lang="en-US" sz="2000" b="0" i="0" dirty="0">
                <a:effectLst/>
                <a:latin typeface="+mj-lt"/>
              </a:rPr>
              <a:t>Obtain your Harvard Key at</a:t>
            </a:r>
            <a:r>
              <a:rPr lang="en-US" sz="2000" dirty="0">
                <a:latin typeface="+mj-lt"/>
              </a:rPr>
              <a:t> </a:t>
            </a:r>
            <a:r>
              <a:rPr lang="en-US" sz="2000" b="0" i="0" dirty="0">
                <a:effectLst/>
                <a:latin typeface="+mj-lt"/>
              </a:rPr>
              <a:t> </a:t>
            </a:r>
            <a:r>
              <a:rPr lang="en-US" sz="2000" dirty="0">
                <a:latin typeface="+mj-lt"/>
                <a:hlinkClick r:id="rId4"/>
              </a:rPr>
              <a:t>https://key.harvard.edu</a:t>
            </a:r>
            <a:r>
              <a:rPr lang="en-US" sz="20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dirty="0">
                <a:latin typeface="+mj-lt"/>
              </a:rPr>
              <a:t>. T</a:t>
            </a:r>
            <a:r>
              <a:rPr lang="en-US" sz="2000" b="0" i="0" dirty="0">
                <a:effectLst/>
                <a:latin typeface="+mj-lt"/>
              </a:rPr>
              <a:t>his connects you electronically to resources at Harvard. </a:t>
            </a:r>
            <a:r>
              <a:rPr lang="en-US" sz="2000" dirty="0">
                <a:latin typeface="+mj-lt"/>
              </a:rPr>
              <a:t>Y</a:t>
            </a:r>
            <a:r>
              <a:rPr lang="en-US" sz="2000" b="0" i="0" dirty="0">
                <a:effectLst/>
                <a:latin typeface="+mj-lt"/>
              </a:rPr>
              <a:t>our “onboard e-mail” is the e-mail account we have used to correspond with you.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7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635AA92-1D29-4831-89E4-1B49C265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244" y="2150438"/>
            <a:ext cx="4610516" cy="256917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Connecting with Each Other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br>
              <a:rPr lang="en-US" sz="4800" dirty="0"/>
            </a:b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9AF053-83AB-44B3-999D-2E0374D14F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683" r="20682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587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2E84C0-3F8B-5A4C-8DA3-AB9BEB5121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/>
        </p:blipFill>
        <p:spPr>
          <a:xfrm>
            <a:off x="0" y="0"/>
            <a:ext cx="4786009" cy="622650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5062697" y="313784"/>
            <a:ext cx="6703710" cy="7535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Arial" panose="020B0604020202020204" pitchFamily="34" charset="0"/>
              </a:rPr>
              <a:t>Harvard Credentials, cont.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5A6A5-381B-4B75-BF15-94C51BAEE8A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lIns="0" rIns="0" anchor="ctr" anchorCtr="1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DE4EB-3885-47EB-977F-6FB482933F7E}"/>
              </a:ext>
            </a:extLst>
          </p:cNvPr>
          <p:cNvSpPr txBox="1"/>
          <p:nvPr/>
        </p:nvSpPr>
        <p:spPr>
          <a:xfrm>
            <a:off x="5531393" y="1211379"/>
            <a:ext cx="5766318" cy="4648245"/>
          </a:xfrm>
          <a:prstGeom prst="rect">
            <a:avLst/>
          </a:prstGeo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US" sz="8000" b="1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endParaRPr lang="en-US" sz="8000" b="0" i="0" dirty="0">
              <a:effectLst/>
              <a:latin typeface="+mj-lt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dirty="0">
                <a:effectLst/>
                <a:latin typeface="+mj-lt"/>
              </a:rPr>
              <a:t>Sign up at </a:t>
            </a: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  <a:hlinkClick r:id="rId4"/>
              </a:rPr>
              <a:t>https://key.harvard.edu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Harvard email address is necessary to access many University resources and receive announcements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. 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8000" b="0" i="0" kern="1200" dirty="0">
                <a:effectLst/>
                <a:latin typeface="+mj-lt"/>
                <a:ea typeface="+mn-ea"/>
                <a:cs typeface="Arial" panose="020B0604020202020204" pitchFamily="34" charset="0"/>
              </a:rPr>
              <a:t>It is fine to forward that addres</a:t>
            </a:r>
            <a:r>
              <a:rPr lang="en-US" sz="8000" dirty="0">
                <a:latin typeface="+mj-lt"/>
                <a:cs typeface="Arial" panose="020B0604020202020204" pitchFamily="34" charset="0"/>
              </a:rPr>
              <a:t>s to your primary email address.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b="0" i="0" kern="1200" dirty="0">
              <a:effectLst/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8000" b="1" i="0" dirty="0" err="1">
                <a:effectLst/>
                <a:latin typeface="+mj-lt"/>
              </a:rPr>
              <a:t>MessageMe</a:t>
            </a:r>
            <a:r>
              <a:rPr lang="en-US" sz="8000" b="1" i="0" dirty="0">
                <a:effectLst/>
                <a:latin typeface="+mj-lt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8000" b="0" i="0" dirty="0">
                <a:effectLst/>
                <a:latin typeface="+mj-lt"/>
              </a:rPr>
              <a:t>Activate the "</a:t>
            </a:r>
            <a:r>
              <a:rPr lang="en-US" sz="8000" b="0" i="0" dirty="0" err="1">
                <a:effectLst/>
                <a:latin typeface="+mj-lt"/>
              </a:rPr>
              <a:t>MessageMe</a:t>
            </a:r>
            <a:r>
              <a:rPr lang="en-US" sz="8000" b="0" i="0" dirty="0">
                <a:effectLst/>
                <a:latin typeface="+mj-lt"/>
              </a:rPr>
              <a:t>“ phone app for emergency university notices. You can also sign up for Message Me notifications at </a:t>
            </a:r>
            <a:r>
              <a:rPr lang="en-US" sz="8000" b="0" i="0" dirty="0">
                <a:effectLst/>
                <a:latin typeface="+mj-lt"/>
                <a:hlinkClick r:id="rId5"/>
              </a:rPr>
              <a:t>https://messageme.harvard.edu</a:t>
            </a:r>
            <a:endParaRPr lang="en-US" sz="8000" kern="1200" dirty="0">
              <a:latin typeface="+mj-lt"/>
              <a:ea typeface="+mn-ea"/>
              <a:cs typeface="Arial" panose="020B0604020202020204" pitchFamily="34" charset="0"/>
            </a:endParaRPr>
          </a:p>
          <a:p>
            <a:pPr marL="228600" indent="-2286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000" b="0" i="0" kern="1200" dirty="0">
              <a:effectLst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304801" y="1408670"/>
            <a:ext cx="5041556" cy="50786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37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7087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652" y="299146"/>
            <a:ext cx="6404696" cy="1480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Tech Support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31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34757" y="2382445"/>
            <a:ext cx="6087678" cy="298663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  <a:cs typeface="Arial"/>
              </a:rPr>
              <a:t>To Contact the Harvard University IT  Group (HUIT)</a:t>
            </a:r>
            <a:r>
              <a:rPr lang="en-US" sz="2400" b="1" dirty="0">
                <a:latin typeface="+mj-lt"/>
                <a:cs typeface="Arial"/>
              </a:rPr>
              <a:t>: </a:t>
            </a:r>
            <a:r>
              <a:rPr lang="en-US" sz="2400" dirty="0">
                <a:latin typeface="+mj-lt"/>
                <a:cs typeface="Arial"/>
              </a:rPr>
              <a:t>email</a:t>
            </a:r>
            <a:r>
              <a:rPr lang="en-US" sz="2400" b="1" dirty="0">
                <a:latin typeface="+mj-lt"/>
                <a:cs typeface="Arial"/>
              </a:rPr>
              <a:t> </a:t>
            </a:r>
            <a:r>
              <a:rPr lang="en-US" sz="2400" dirty="0">
                <a:latin typeface="+mj-lt"/>
                <a:cs typeface="Arial"/>
                <a:hlinkClick r:id="rId3"/>
              </a:rPr>
              <a:t>ithelp@harvard.edu</a:t>
            </a:r>
            <a:r>
              <a:rPr lang="en-US" sz="2400" dirty="0">
                <a:latin typeface="+mj-lt"/>
                <a:cs typeface="Arial"/>
              </a:rPr>
              <a:t> </a:t>
            </a:r>
            <a:r>
              <a:rPr lang="en-US" sz="2400">
                <a:latin typeface="+mj-lt"/>
                <a:cs typeface="Arial"/>
              </a:rPr>
              <a:t>or call (617) 495-7777</a:t>
            </a:r>
            <a:endParaRPr lang="en-US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latin typeface="+mj-lt"/>
              </a:rPr>
              <a:t>Resources for Working Remotely can be found at: </a:t>
            </a:r>
            <a:r>
              <a:rPr lang="en-US" sz="2400" dirty="0">
                <a:latin typeface="+mj-lt"/>
                <a:hlinkClick r:id="rId4"/>
              </a:rPr>
              <a:t>https://huit.harvard.edu/remote</a:t>
            </a: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64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77" y="423680"/>
            <a:ext cx="5896386" cy="7476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Tech Resources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913" y="1268969"/>
            <a:ext cx="6249914" cy="490618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>
                <a:latin typeface="+mj-lt"/>
                <a:cs typeface="Arial"/>
              </a:rPr>
              <a:t> </a:t>
            </a: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Slack: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  <a:hlinkClick r:id="rId2"/>
              </a:rPr>
              <a:t>harvard-ethics.slack.com</a:t>
            </a:r>
            <a:endParaRPr lang="en-US" dirty="0"/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Office: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+mj-lt"/>
                <a:cs typeface="Arial"/>
                <a:hlinkClick r:id="rId3"/>
              </a:rPr>
              <a:t>https://mso.harvard.edu/</a:t>
            </a: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>
                <a:solidFill>
                  <a:srgbClr val="000000"/>
                </a:solidFill>
                <a:latin typeface="+mj-lt"/>
                <a:cs typeface="Arial"/>
              </a:rPr>
              <a:t> 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+mj-lt"/>
                <a:cs typeface="Arial"/>
              </a:rPr>
              <a:t>GSuite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  <a:cs typeface="Arial"/>
              </a:rPr>
              <a:t>: </a:t>
            </a:r>
            <a:r>
              <a:rPr lang="en-US" sz="2400" b="0" i="0" u="sng" strike="noStrike" dirty="0">
                <a:solidFill>
                  <a:srgbClr val="0563C1"/>
                </a:solidFill>
                <a:effectLst/>
                <a:latin typeface="+mj-lt"/>
                <a:cs typeface="Arial"/>
                <a:hlinkClick r:id="rId4"/>
              </a:rPr>
              <a:t>http://g.harvard.edu/</a:t>
            </a: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r>
              <a:rPr lang="en-US" sz="2400">
                <a:solidFill>
                  <a:srgbClr val="000000"/>
                </a:solidFill>
                <a:latin typeface="Century Gothic"/>
                <a:cs typeface="Arial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 Zoom: 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entury Gothic"/>
                <a:ea typeface="+mn-ea"/>
                <a:cs typeface="Arial"/>
                <a:hlinkClick r:id="rId5"/>
              </a:rPr>
              <a:t>https://harvard.zoom.us/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cs typeface="Arial"/>
            </a:endParaRPr>
          </a:p>
          <a:p>
            <a:pPr fontAlgn="base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cs typeface="Arial"/>
              </a:rPr>
              <a:t> </a:t>
            </a:r>
            <a:r>
              <a:rPr lang="en-US" sz="2400" b="0" i="0" strike="noStrike" dirty="0">
                <a:effectLst/>
                <a:latin typeface="+mj-lt"/>
                <a:cs typeface="Arial"/>
              </a:rPr>
              <a:t> VPN using Cisco AnyConnect</a:t>
            </a:r>
            <a:r>
              <a:rPr lang="en-US" sz="2400">
                <a:latin typeface="+mj-lt"/>
                <a:cs typeface="Arial"/>
              </a:rPr>
              <a:t>                   </a:t>
            </a:r>
            <a:r>
              <a:rPr lang="en-US" sz="2400" b="0" i="0" strike="noStrike" dirty="0">
                <a:effectLst/>
                <a:latin typeface="+mj-lt"/>
                <a:cs typeface="Arial"/>
              </a:rPr>
              <a:t>Secure Mobility Client (required for</a:t>
            </a:r>
            <a:r>
              <a:rPr lang="en-US" sz="2400">
                <a:latin typeface="+mj-lt"/>
                <a:cs typeface="Arial"/>
              </a:rPr>
              <a:t>         </a:t>
            </a:r>
            <a:r>
              <a:rPr lang="en-US" sz="2400" b="0" i="0" strike="noStrike" dirty="0">
                <a:effectLst/>
                <a:latin typeface="+mj-lt"/>
                <a:cs typeface="Arial"/>
              </a:rPr>
              <a:t>some applications):</a:t>
            </a:r>
          </a:p>
          <a:p>
            <a:pPr lvl="1" fontAlgn="base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  <a:hlinkClick r:id="rId6"/>
              </a:rPr>
              <a:t>Install</a:t>
            </a:r>
            <a:endParaRPr lang="en-US" sz="2000" dirty="0">
              <a:latin typeface="+mj-lt"/>
              <a:cs typeface="Arial"/>
            </a:endParaRPr>
          </a:p>
          <a:p>
            <a:pPr lvl="1" fontAlgn="base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  <a:cs typeface="Arial"/>
                <a:hlinkClick r:id="rId7"/>
              </a:rPr>
              <a:t>Connect</a:t>
            </a:r>
            <a:endParaRPr lang="en-US" sz="2000" b="0" i="0" strike="noStrike" dirty="0"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u="sng" dirty="0">
              <a:solidFill>
                <a:srgbClr val="0563C1"/>
              </a:solidFill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u="sng" strike="noStrike" dirty="0">
              <a:solidFill>
                <a:srgbClr val="0563C1"/>
              </a:solidFill>
              <a:effectLst/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u="sng" dirty="0">
              <a:solidFill>
                <a:srgbClr val="0563C1"/>
              </a:solidFill>
              <a:latin typeface="+mj-lt"/>
              <a:cs typeface="Arial"/>
            </a:endParaRPr>
          </a:p>
          <a:p>
            <a:pPr fontAlgn="base">
              <a:lnSpc>
                <a:spcPct val="100000"/>
              </a:lnSpc>
              <a:spcAft>
                <a:spcPts val="2000"/>
              </a:spcAft>
              <a:buFont typeface="Wingdings" panose="05000000000000000000" pitchFamily="2" charset="2"/>
              <a:buChar char="v"/>
            </a:pPr>
            <a:endParaRPr lang="en-US" sz="2400" b="0" i="0" dirty="0">
              <a:solidFill>
                <a:srgbClr val="000000"/>
              </a:solidFill>
              <a:effectLst/>
              <a:latin typeface="+mj-lt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32</a:t>
            </a:fld>
            <a:endParaRPr lang="en-GB"/>
          </a:p>
        </p:txBody>
      </p:sp>
      <p:pic>
        <p:nvPicPr>
          <p:cNvPr id="8" name="Picture 7" descr="A group of people standing in front of a crowd of people watching television&#10;&#10;Description automatically generated">
            <a:extLst>
              <a:ext uri="{FF2B5EF4-FFF2-40B4-BE49-F238E27FC236}">
                <a16:creationId xmlns:a16="http://schemas.microsoft.com/office/drawing/2014/main" id="{7B317E85-E8BB-40A0-B0E7-0243ACBEB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645" y="1"/>
            <a:ext cx="4256355" cy="44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2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467" r="31423" b="-2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39" y="504419"/>
            <a:ext cx="6393653" cy="12046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cs typeface="Arial"/>
              </a:rPr>
              <a:t>Perks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33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26839" y="1929776"/>
            <a:ext cx="6485172" cy="32918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3"/>
              </a:rPr>
              <a:t>Athletic Facilities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4"/>
              </a:rPr>
              <a:t>Harvard Museums</a:t>
            </a:r>
            <a:endParaRPr lang="en-US" sz="2400" dirty="0">
              <a:latin typeface="Century Gothic"/>
              <a:cs typeface="Arial"/>
            </a:endParaRP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5"/>
              </a:rPr>
              <a:t>Outings &amp; Innings</a:t>
            </a:r>
            <a:r>
              <a:rPr lang="en-US" sz="2400" dirty="0">
                <a:latin typeface="Century Gothic"/>
                <a:cs typeface="Arial"/>
              </a:rPr>
              <a:t> for discounts (check out the "Hidden Gems" page)</a:t>
            </a:r>
            <a:endParaRPr lang="en-US" sz="2400" dirty="0">
              <a:latin typeface="Century Gothic"/>
            </a:endParaRP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Century Gothic"/>
                <a:cs typeface="Arial"/>
                <a:hlinkClick r:id="rId6"/>
              </a:rPr>
              <a:t>Center for Wellness</a:t>
            </a:r>
            <a:r>
              <a:rPr lang="en-US" sz="2400" dirty="0">
                <a:latin typeface="Century Gothic"/>
                <a:cs typeface="Arial"/>
              </a:rPr>
              <a:t> classes and </a:t>
            </a:r>
            <a:r>
              <a:rPr lang="en-US" sz="2400" dirty="0">
                <a:latin typeface="Century Gothic"/>
                <a:cs typeface="Arial"/>
                <a:hlinkClick r:id="rId7"/>
              </a:rPr>
              <a:t>virtual resources</a:t>
            </a:r>
          </a:p>
        </p:txBody>
      </p:sp>
    </p:spTree>
    <p:extLst>
      <p:ext uri="{BB962C8B-B14F-4D97-AF65-F5344CB8AC3E}">
        <p14:creationId xmlns:p14="http://schemas.microsoft.com/office/powerpoint/2010/main" val="3519286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9" y="3387725"/>
            <a:ext cx="6288651" cy="16814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COVID-19 Precautions</a:t>
            </a: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F65BDAFC-C684-41A8-BA7C-0B66BD1667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5" r="20396"/>
          <a:stretch/>
        </p:blipFill>
        <p:spPr>
          <a:xfrm>
            <a:off x="6715973" y="335810"/>
            <a:ext cx="5010912" cy="501091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504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49" r="5649"/>
          <a:stretch/>
        </p:blipFill>
        <p:spPr>
          <a:xfrm>
            <a:off x="7423193" y="2825415"/>
            <a:ext cx="4768807" cy="4032145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399802"/>
            <a:ext cx="7238037" cy="8519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Coronavirus Information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435" y="1524926"/>
            <a:ext cx="6359981" cy="4692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endParaRPr lang="en-US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Information about </a:t>
            </a:r>
            <a:r>
              <a:rPr lang="en-US" sz="2400" dirty="0">
                <a:latin typeface="+mj-lt"/>
                <a:hlinkClick r:id="rId3"/>
              </a:rPr>
              <a:t>Harvard’s response to COVID-19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  <a:hlinkClick r:id="rId4"/>
              </a:rPr>
              <a:t>Testing Dashboard</a:t>
            </a:r>
            <a:endParaRPr lang="en-US" sz="2400" dirty="0">
              <a:latin typeface="+mj-lt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  <a:cs typeface="Arial"/>
              </a:rPr>
              <a:t>General Information about </a:t>
            </a:r>
            <a:r>
              <a:rPr lang="en-US" sz="2400" dirty="0">
                <a:latin typeface="+mj-lt"/>
                <a:cs typeface="Arial"/>
                <a:hlinkClick r:id="rId5"/>
              </a:rPr>
              <a:t>being on campus</a:t>
            </a:r>
            <a:endParaRPr lang="en-US" sz="2400" dirty="0">
              <a:latin typeface="+mj-lt"/>
              <a:cs typeface="Arial"/>
            </a:endParaRPr>
          </a:p>
          <a:p>
            <a:pPr marL="342900" indent="-342900">
              <a:lnSpc>
                <a:spcPct val="110000"/>
              </a:lnSpc>
              <a:buFont typeface="Wingdings" panose="020B0604020202020204" pitchFamily="34" charset="0"/>
              <a:buChar char="v"/>
            </a:pPr>
            <a:endParaRPr lang="en-US" sz="2400" dirty="0">
              <a:latin typeface="+mj-lt"/>
              <a:cs typeface="Arial"/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30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1474" r="9600" b="-2"/>
          <a:stretch/>
        </p:blipFill>
        <p:spPr>
          <a:xfrm>
            <a:off x="-1" y="2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796" y="504420"/>
            <a:ext cx="6404696" cy="7365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Vaccinations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41BC9EB9-EEF0-427F-8854-6A07BAAB3A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90456" y="1352939"/>
            <a:ext cx="6092891" cy="463731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All Harvard community members who will have any on-campus presence </a:t>
            </a:r>
            <a:r>
              <a:rPr lang="en-US" sz="2400" b="1" dirty="0">
                <a:latin typeface="+mj-lt"/>
              </a:rPr>
              <a:t>must</a:t>
            </a:r>
            <a:r>
              <a:rPr lang="en-US" sz="2400" dirty="0">
                <a:latin typeface="+mj-lt"/>
              </a:rPr>
              <a:t> be vaccinated (or receive an exemption). More information </a:t>
            </a:r>
            <a:r>
              <a:rPr lang="en-US" sz="2400" dirty="0">
                <a:latin typeface="+mj-lt"/>
                <a:hlinkClick r:id="rId3"/>
              </a:rPr>
              <a:t>here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Submit proof of vaccination or learn about exemptions </a:t>
            </a:r>
            <a:r>
              <a:rPr lang="en-US" sz="2400" dirty="0">
                <a:latin typeface="+mj-lt"/>
                <a:hlinkClick r:id="rId4"/>
              </a:rPr>
              <a:t>here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Still need a vaccination? Find out how you can get one </a:t>
            </a:r>
            <a:r>
              <a:rPr lang="en-US" sz="2400" dirty="0">
                <a:latin typeface="+mj-lt"/>
                <a:hlinkClick r:id="rId5"/>
              </a:rPr>
              <a:t>here</a:t>
            </a:r>
            <a:endParaRPr lang="en-US" sz="2400" dirty="0">
              <a:latin typeface="+mj-lt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>
                <a:latin typeface="+mj-lt"/>
                <a:cs typeface="Arial"/>
              </a:rPr>
              <a:t>As of September 1, </a:t>
            </a:r>
            <a:r>
              <a:rPr lang="en-US" sz="2400" b="1">
                <a:latin typeface="+mj-lt"/>
                <a:cs typeface="Arial"/>
              </a:rPr>
              <a:t>94% </a:t>
            </a:r>
            <a:r>
              <a:rPr lang="en-US" sz="2400" dirty="0">
                <a:latin typeface="+mj-lt"/>
                <a:cs typeface="Arial"/>
              </a:rPr>
              <a:t>of employees and </a:t>
            </a:r>
            <a:r>
              <a:rPr lang="en-US" sz="2400" b="1">
                <a:latin typeface="+mj-lt"/>
                <a:cs typeface="Arial"/>
              </a:rPr>
              <a:t>92% </a:t>
            </a:r>
            <a:r>
              <a:rPr lang="en-US" sz="2400" dirty="0">
                <a:latin typeface="+mj-lt"/>
                <a:cs typeface="Arial"/>
              </a:rPr>
              <a:t>of students have </a:t>
            </a:r>
            <a:r>
              <a:rPr lang="en-US" sz="2400">
                <a:latin typeface="+mj-lt"/>
                <a:cs typeface="Arial"/>
              </a:rPr>
              <a:t>been vaccinated </a:t>
            </a:r>
            <a:r>
              <a:rPr lang="en-US" sz="2400" i="1">
                <a:latin typeface="+mj-lt"/>
                <a:cs typeface="Arial"/>
              </a:rPr>
              <a:t>(The Harvard Crimson)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381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0426" r="22824" b="-1"/>
          <a:stretch/>
        </p:blipFill>
        <p:spPr>
          <a:xfrm>
            <a:off x="6706226" y="318876"/>
            <a:ext cx="5221224" cy="5221224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7" y="504419"/>
            <a:ext cx="5999668" cy="6525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Spending Time on Campus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811" y="1371600"/>
            <a:ext cx="5561679" cy="45999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Masks are required when indoors, except when alone behind a closed door or when actively eating.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Physical distancing is generally not necessary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Stay home if you don’t feel well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Be ready to have to work remotely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More information available </a:t>
            </a:r>
            <a:r>
              <a:rPr lang="en-US" sz="2400" dirty="0">
                <a:latin typeface="+mj-lt"/>
                <a:hlinkClick r:id="rId3"/>
              </a:rPr>
              <a:t>here</a:t>
            </a:r>
            <a:endParaRPr lang="en-US" sz="2400" dirty="0">
              <a:latin typeface="+mj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987D7CF-E833-4A12-A8CD-1F2E85D6780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GB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041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381" b="2381"/>
          <a:stretch/>
        </p:blipFill>
        <p:spPr>
          <a:xfrm>
            <a:off x="6706226" y="318876"/>
            <a:ext cx="5221224" cy="5221224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07" y="504419"/>
            <a:ext cx="5999668" cy="6525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Using Center Office Space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811" y="1371600"/>
            <a:ext cx="5561679" cy="4599992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You are required to wear a masks in our office, except when alone behind a closed door or when actively eating.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Please do stay home if you don’t feel well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20B0604020202020204" pitchFamily="34" charset="0"/>
              <a:buChar char="v"/>
            </a:pPr>
            <a:r>
              <a:rPr lang="en-US" sz="2400" dirty="0">
                <a:latin typeface="+mj-lt"/>
              </a:rPr>
              <a:t>Thanks in advance for helping us maximize the use of our space by regularly using </a:t>
            </a:r>
            <a:r>
              <a:rPr lang="en-US" sz="2400">
                <a:latin typeface="+mj-lt"/>
                <a:hlinkClick r:id="rId3"/>
              </a:rPr>
              <a:t>www.roombook</a:t>
            </a:r>
            <a:r>
              <a:rPr lang="en-US" sz="2400" dirty="0">
                <a:latin typeface="+mj-lt"/>
                <a:hlinkClick r:id="rId3"/>
              </a:rPr>
              <a:t>.harvard</a:t>
            </a:r>
            <a:r>
              <a:rPr lang="en-US" sz="2400">
                <a:latin typeface="+mj-lt"/>
                <a:hlinkClick r:id="rId3"/>
              </a:rPr>
              <a:t>.edu</a:t>
            </a:r>
            <a:endParaRPr lang="en-US" sz="240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latin typeface="+mj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/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endParaRPr lang="en-US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987D7CF-E833-4A12-A8CD-1F2E85D6780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133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4E443C3C-D54D-4D24-98A4-BCB5E28D4A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66" r="20366"/>
          <a:stretch/>
        </p:blipFill>
        <p:spPr>
          <a:xfrm>
            <a:off x="-83976" y="0"/>
            <a:ext cx="4546212" cy="6179311"/>
          </a:xfrm>
          <a:noFill/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506" y="504419"/>
            <a:ext cx="6497986" cy="5356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dirty="0"/>
              <a:t>Testing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987D7CF-E833-4A12-A8CD-1F2E85D6780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39</a:t>
            </a:fld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87821" y="1296955"/>
            <a:ext cx="6432672" cy="4739951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</a:rPr>
              <a:t>Get tested weekly if you will be on campus regularly</a:t>
            </a:r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</a:rPr>
              <a:t>Create a Color Account</a:t>
            </a:r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</a:rPr>
              <a:t>Self-test and drop off the same day</a:t>
            </a:r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</a:rPr>
              <a:t>Pick up new tests (Science Center or Northwest Labs only)</a:t>
            </a: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</a:rPr>
              <a:t>Quarantine if necessary</a:t>
            </a:r>
          </a:p>
          <a:p>
            <a:pPr marL="342900" indent="-342900">
              <a:spcAft>
                <a:spcPts val="1200"/>
              </a:spcAft>
              <a:buFont typeface="Wingdings" panose="020B0604020202020204" pitchFamily="34" charset="0"/>
              <a:buChar char="v"/>
            </a:pPr>
            <a:r>
              <a:rPr lang="en-US" sz="2800" dirty="0">
                <a:latin typeface="+mj-lt"/>
              </a:rPr>
              <a:t>Find out more </a:t>
            </a:r>
            <a:r>
              <a:rPr lang="en-US" sz="2800" dirty="0">
                <a:latin typeface="+mj-lt"/>
                <a:hlinkClick r:id="rId3"/>
              </a:rPr>
              <a:t>here</a:t>
            </a:r>
            <a:endParaRPr lang="en-US" sz="2800" dirty="0">
              <a:latin typeface="+mj-lt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0" indent="0">
              <a:spcAft>
                <a:spcPts val="600"/>
              </a:spcAft>
              <a:buNone/>
            </a:pPr>
            <a:endParaRPr lang="en-US" dirty="0"/>
          </a:p>
          <a:p>
            <a:pPr marL="342900" indent="-342900">
              <a:spcAft>
                <a:spcPts val="600"/>
              </a:spcAft>
              <a:buFont typeface="Wingdings" panose="020B0604020202020204" pitchFamily="34" charset="0"/>
              <a:buChar char="v"/>
            </a:pPr>
            <a:endParaRPr lang="en-US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5BF40F1-4C73-49B3-8A69-664E20D5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25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24DB9-D4FA-4175-BC7E-B195801E4C4E}"/>
              </a:ext>
            </a:extLst>
          </p:cNvPr>
          <p:cNvSpPr txBox="1"/>
          <p:nvPr/>
        </p:nvSpPr>
        <p:spPr>
          <a:xfrm>
            <a:off x="672353" y="514767"/>
            <a:ext cx="4776694" cy="1095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Seminars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92B90-59AE-4992-885B-EABE331F9810}"/>
              </a:ext>
            </a:extLst>
          </p:cNvPr>
          <p:cNvSpPr txBox="1"/>
          <p:nvPr/>
        </p:nvSpPr>
        <p:spPr>
          <a:xfrm>
            <a:off x="6382871" y="1609869"/>
            <a:ext cx="4687047" cy="42501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>
              <a:solidFill>
                <a:srgbClr val="000000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8299C42-3B2B-454F-A0C5-3435F70DA7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471" r="25471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C3AEC-BCB8-4835-A720-3D2A99386A7B}"/>
              </a:ext>
            </a:extLst>
          </p:cNvPr>
          <p:cNvSpPr txBox="1"/>
          <p:nvPr/>
        </p:nvSpPr>
        <p:spPr>
          <a:xfrm>
            <a:off x="5449046" y="457099"/>
            <a:ext cx="6072289" cy="66479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+mj-lt"/>
              </a:rPr>
              <a:t>Creating a Cohort Experience in a Semi-Virtual World:</a:t>
            </a:r>
          </a:p>
          <a:p>
            <a:endParaRPr lang="en-US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Events Planned by Social Chairs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Casual talk around the office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"Walk and talk" events with random match 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Fellow-driven Reading Groups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Century Gothic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Century Gothic"/>
                <a:ea typeface="+mn-lt"/>
                <a:cs typeface="+mn-lt"/>
              </a:rPr>
              <a:t>Fellow-driven Discussion Groups</a:t>
            </a:r>
            <a:endParaRPr lang="en-US" sz="2400" dirty="0">
              <a:latin typeface="Arial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>
              <a:latin typeface="Arial"/>
              <a:ea typeface="+mn-lt"/>
              <a:cs typeface="+mn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ea typeface="+mn-lt"/>
                <a:cs typeface="+mn-lt"/>
              </a:rPr>
              <a:t>Office hours?</a:t>
            </a:r>
            <a:endParaRPr lang="en-US" dirty="0">
              <a:latin typeface="+mj-lt"/>
              <a:ea typeface="+mn-lt"/>
              <a:cs typeface="+mn-lt"/>
            </a:endParaRPr>
          </a:p>
          <a:p>
            <a:endParaRPr lang="en-US" sz="2400" dirty="0">
              <a:cs typeface="Arial"/>
            </a:endParaRPr>
          </a:p>
          <a:p>
            <a:pPr>
              <a:buFont typeface="Wingdings"/>
            </a:pPr>
            <a:endParaRPr lang="en-US" sz="2400" dirty="0">
              <a:latin typeface="Century Gothic"/>
              <a:ea typeface="+mn-lt"/>
              <a:cs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DA15EC-4039-4BC4-99BA-B16A09CCFF7B}"/>
              </a:ext>
            </a:extLst>
          </p:cNvPr>
          <p:cNvSpPr/>
          <p:nvPr/>
        </p:nvSpPr>
        <p:spPr>
          <a:xfrm>
            <a:off x="11225493" y="6321799"/>
            <a:ext cx="401731" cy="38380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EFF655-D3CA-4B8D-893C-67678C1E9B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4</a:t>
            </a:fld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64F0E0-FB84-4E38-BFBF-623464306E08}"/>
              </a:ext>
            </a:extLst>
          </p:cNvPr>
          <p:cNvCxnSpPr/>
          <p:nvPr/>
        </p:nvCxnSpPr>
        <p:spPr>
          <a:xfrm flipH="1">
            <a:off x="-2" y="6535271"/>
            <a:ext cx="110699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12215E-9540-46D2-BE57-94A2043AAA54}"/>
              </a:ext>
            </a:extLst>
          </p:cNvPr>
          <p:cNvCxnSpPr>
            <a:cxnSpLocks/>
          </p:cNvCxnSpPr>
          <p:nvPr/>
        </p:nvCxnSpPr>
        <p:spPr>
          <a:xfrm>
            <a:off x="11086354" y="6321799"/>
            <a:ext cx="0" cy="38380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546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46BE206-C4BE-4BB3-9114-F18129E1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54" y="1525537"/>
            <a:ext cx="6467746" cy="486629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dirty="0"/>
              <a:t>Library Orientation: Friday 9/9 at 1 pm </a:t>
            </a:r>
            <a:br>
              <a:rPr lang="en-GB" dirty="0"/>
            </a:br>
            <a:r>
              <a:rPr lang="en-GB" dirty="0"/>
              <a:t>(Widener Library, 240)</a:t>
            </a:r>
            <a:br>
              <a:rPr lang="en-GB" dirty="0"/>
            </a:br>
            <a:r>
              <a:rPr lang="en-GB" sz="2800" dirty="0"/>
              <a:t>Library services and tools info </a:t>
            </a:r>
            <a:r>
              <a:rPr lang="en-GB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br>
              <a:rPr lang="en-GB" sz="2800" dirty="0"/>
            </a:br>
            <a:r>
              <a:rPr lang="en-GB" sz="2800" dirty="0"/>
              <a:t>Widener Virtual Tour available </a:t>
            </a:r>
            <a:r>
              <a:rPr lang="en-GB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GB" sz="28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DC60EB8-8563-A04B-B4E8-DE80832D31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>
            <a:fillRect/>
          </a:stretch>
        </p:blipFill>
        <p:spPr>
          <a:xfrm>
            <a:off x="6393593" y="289249"/>
            <a:ext cx="5502776" cy="5224447"/>
          </a:xfrm>
        </p:spPr>
      </p:pic>
    </p:spTree>
    <p:extLst>
      <p:ext uri="{BB962C8B-B14F-4D97-AF65-F5344CB8AC3E}">
        <p14:creationId xmlns:p14="http://schemas.microsoft.com/office/powerpoint/2010/main" val="3818938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33C8-95D3-44A9-862A-4A5669D7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5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53A71DE7-22C5-4DB9-8C53-F39C10B6432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646" r="16646"/>
          <a:stretch/>
        </p:blipFill>
        <p:spPr>
          <a:xfrm>
            <a:off x="6715973" y="346853"/>
            <a:ext cx="5010912" cy="5010912"/>
          </a:xfrm>
        </p:spPr>
      </p:pic>
    </p:spTree>
    <p:extLst>
      <p:ext uri="{BB962C8B-B14F-4D97-AF65-F5344CB8AC3E}">
        <p14:creationId xmlns:p14="http://schemas.microsoft.com/office/powerpoint/2010/main" val="1462299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2BB8B2D-E401-2647-9892-95951D9CF0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6164" r="17085" b="-1"/>
          <a:stretch/>
        </p:blipFill>
        <p:spPr>
          <a:xfrm>
            <a:off x="2667000" y="10"/>
            <a:ext cx="685800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34323A-4440-4925-884C-BF32AF969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4825" y="3773783"/>
            <a:ext cx="5943600" cy="25968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288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9176" y="501596"/>
            <a:ext cx="4219605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  <a:cs typeface="+mj-cs"/>
              </a:rPr>
              <a:t>Fellows Zoom Lounge</a:t>
            </a:r>
          </a:p>
        </p:txBody>
      </p:sp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99176" y="2442479"/>
            <a:ext cx="4385387" cy="363174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You will all have a Zoom account through Harvard and can use it anytime.</a:t>
            </a:r>
            <a:endParaRPr lang="en-US">
              <a:cs typeface="+mn-cs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We have also created a Zoom “Lounge” for fellows: 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800" dirty="0">
                <a:latin typeface="Century Gothic"/>
                <a:cs typeface="+mn-cs"/>
                <a:hlinkClick r:id="rId2"/>
              </a:rPr>
              <a:t>https://harvard.zoom.us/my/ejsafrafellows</a:t>
            </a:r>
            <a:endParaRPr lang="en-US" sz="1800" dirty="0">
              <a:latin typeface="Century Gothic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800" dirty="0">
                <a:latin typeface="Century Gothic"/>
                <a:cs typeface="+mn-cs"/>
              </a:rPr>
              <a:t>Passcode = 221423</a:t>
            </a:r>
            <a:endParaRPr lang="en-US" sz="1800" dirty="0">
              <a:latin typeface="Century Gothic"/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1800" dirty="0">
                <a:latin typeface="Century Gothic"/>
                <a:cs typeface="+mn-cs"/>
              </a:rPr>
              <a:t>Host Key = 788334</a:t>
            </a:r>
            <a:endParaRPr lang="en-US" sz="1800" dirty="0">
              <a:latin typeface="Century Gothic"/>
            </a:endParaRPr>
          </a:p>
          <a:p>
            <a:pPr marL="457200" lvl="1" indent="0">
              <a:lnSpc>
                <a:spcPct val="170000"/>
              </a:lnSpc>
              <a:buNone/>
            </a:pPr>
            <a:endParaRPr lang="en-US" sz="1800" dirty="0">
              <a:latin typeface="Century Gothic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Use this when you’d like to be available to chat with other fellows, for reading groups, or meetings, but keep in mind it’s not private.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u="sng" dirty="0">
              <a:latin typeface="+mj-lt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Century Gothic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4C390-D6C0-44D9-A618-A10C646B7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68170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6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3" y="504420"/>
            <a:ext cx="5159828" cy="8765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/>
              <a:t>Making Good Use of Office Space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193" y="1614195"/>
            <a:ext cx="5159828" cy="499187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 panose="020B0502020202020204" pitchFamily="34" charset="0"/>
              </a:rPr>
              <a:t>Once you have a sense of when you will be working from the office, please book your office space using the </a:t>
            </a:r>
            <a:r>
              <a:rPr lang="en-US" sz="2600" dirty="0" err="1">
                <a:latin typeface="Century Gothic" panose="020B0502020202020204" pitchFamily="34" charset="0"/>
              </a:rPr>
              <a:t>RoomBook</a:t>
            </a:r>
            <a:r>
              <a:rPr lang="en-US" sz="2600" dirty="0">
                <a:latin typeface="Century Gothic" panose="020B0502020202020204" pitchFamily="34" charset="0"/>
              </a:rPr>
              <a:t> system, </a:t>
            </a:r>
            <a:r>
              <a:rPr lang="en-US" sz="2600" dirty="0">
                <a:latin typeface="Century Gothic" panose="020B0502020202020204" pitchFamily="34" charset="0"/>
                <a:hlinkClick r:id="rId4"/>
              </a:rPr>
              <a:t>roombook.harvard.edu</a:t>
            </a:r>
            <a:r>
              <a:rPr lang="en-US" sz="2600" dirty="0">
                <a:latin typeface="Century Gothic" panose="020B0502020202020204" pitchFamily="34" charset="0"/>
              </a:rPr>
              <a:t>.</a:t>
            </a:r>
            <a:endParaRPr lang="en-US" dirty="0"/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 panose="020B0502020202020204" pitchFamily="34" charset="0"/>
              </a:rPr>
              <a:t>We are currently scheduling through the end of 2021.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 panose="020B0502020202020204" pitchFamily="34" charset="0"/>
              </a:rPr>
              <a:t>If you will NOT be using your space at a time when you normally would be, please relinquish the space in the system as well.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600" b="1" dirty="0">
                <a:latin typeface="Century Gothic" panose="020B0502020202020204" pitchFamily="34" charset="0"/>
              </a:rPr>
              <a:t>PLEASE HELP US KEEP TRACK OF OFFICE SPACE USE BY USING ROOMBOOK!</a:t>
            </a:r>
          </a:p>
          <a:p>
            <a:pPr marL="457200" indent="-457200">
              <a:lnSpc>
                <a:spcPct val="170000"/>
              </a:lnSpc>
              <a:buFont typeface="Wingdings" panose="05000000000000000000" pitchFamily="2" charset="2"/>
              <a:buChar char="v"/>
            </a:pPr>
            <a:r>
              <a:rPr lang="en-US" sz="2600" dirty="0">
                <a:latin typeface="Century Gothic" panose="020B0502020202020204" pitchFamily="34" charset="0"/>
              </a:rPr>
              <a:t>This will help us track people in case of a Covid outbreak and help you plan if you want to connect with a specific person.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u="sng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0806" y="6327866"/>
            <a:ext cx="389686" cy="393610"/>
          </a:xfrm>
        </p:spPr>
        <p:txBody>
          <a:bodyPr/>
          <a:lstStyle/>
          <a:p>
            <a:pPr>
              <a:spcAft>
                <a:spcPts val="600"/>
              </a:spcAft>
            </a:pPr>
            <a:fld id="{DCB4E619-4CA9-4A22-920F-20396BF50470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  <p:pic>
        <p:nvPicPr>
          <p:cNvPr id="5" name="Online Media 4" title="Web App:  Book a Simple Meeting">
            <a:hlinkClick r:id="" action="ppaction://media"/>
            <a:extLst>
              <a:ext uri="{FF2B5EF4-FFF2-40B4-BE49-F238E27FC236}">
                <a16:creationId xmlns:a16="http://schemas.microsoft.com/office/drawing/2014/main" id="{6C410605-7D53-433E-9596-662300FA3C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22973" y="0"/>
            <a:ext cx="6069027" cy="3429000"/>
          </a:xfrm>
          <a:prstGeom prst="rect">
            <a:avLst/>
          </a:prstGeom>
        </p:spPr>
      </p:pic>
      <p:pic>
        <p:nvPicPr>
          <p:cNvPr id="6" name="Online Media 5" title="EMS for Outlook - Book a Meeting">
            <a:hlinkClick r:id="" action="ppaction://media"/>
            <a:extLst>
              <a:ext uri="{FF2B5EF4-FFF2-40B4-BE49-F238E27FC236}">
                <a16:creationId xmlns:a16="http://schemas.microsoft.com/office/drawing/2014/main" id="{A4312C67-3590-4940-AB22-548657AC0E7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122973" y="3429000"/>
            <a:ext cx="606902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776" y="1322996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Orientation to the </a:t>
            </a:r>
            <a:br>
              <a:rPr lang="en-US" sz="6000" dirty="0"/>
            </a:br>
            <a:r>
              <a:rPr lang="en-US" sz="6000" dirty="0">
                <a:solidFill>
                  <a:schemeClr val="tx1"/>
                </a:solidFill>
              </a:rPr>
              <a:t>Center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3CD52CF3-8E03-4004-883E-B9D6E6F0A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1" r="26944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671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504" y="610453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cs typeface="+mj-cs"/>
              </a:rPr>
              <a:t>Mission</a:t>
            </a:r>
          </a:p>
        </p:txBody>
      </p:sp>
      <p:cxnSp>
        <p:nvCxnSpPr>
          <p:cNvPr id="62" name="Straight Connector 6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766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13504" y="2720622"/>
            <a:ext cx="610671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Century Gothic"/>
                <a:cs typeface="+mn-cs"/>
              </a:rPr>
              <a:t>The Edmond J. Safra Center for Ethics seeks to </a:t>
            </a:r>
            <a:r>
              <a:rPr lang="en-US" sz="2000" b="1" dirty="0">
                <a:latin typeface="Century Gothic"/>
                <a:cs typeface="+mn-cs"/>
              </a:rPr>
              <a:t>strengthen</a:t>
            </a:r>
            <a:r>
              <a:rPr lang="en-US" sz="2000" dirty="0">
                <a:latin typeface="Century Gothic"/>
                <a:cs typeface="+mn-cs"/>
              </a:rPr>
              <a:t> teaching and research about pressing ethical issues; to </a:t>
            </a:r>
            <a:r>
              <a:rPr lang="en-US" sz="2000" b="1" dirty="0">
                <a:latin typeface="Century Gothic"/>
                <a:cs typeface="+mn-cs"/>
              </a:rPr>
              <a:t>foster</a:t>
            </a:r>
            <a:r>
              <a:rPr lang="en-US" sz="2000" dirty="0">
                <a:latin typeface="Century Gothic"/>
                <a:cs typeface="+mn-cs"/>
              </a:rPr>
              <a:t> sound norms of ethical reasoning and civic discussion; and to </a:t>
            </a:r>
            <a:r>
              <a:rPr lang="en-US" sz="2000" b="1" dirty="0">
                <a:latin typeface="Century Gothic"/>
                <a:cs typeface="+mn-cs"/>
              </a:rPr>
              <a:t>share</a:t>
            </a:r>
            <a:r>
              <a:rPr lang="en-US" sz="2000" dirty="0">
                <a:latin typeface="Century Gothic"/>
                <a:cs typeface="+mn-cs"/>
              </a:rPr>
              <a:t> the work of our community in the </a:t>
            </a:r>
            <a:r>
              <a:rPr lang="en-US" sz="2000">
                <a:latin typeface="Century Gothic"/>
                <a:cs typeface="+mn-cs"/>
              </a:rPr>
              <a:t>public interest. </a:t>
            </a:r>
            <a:endParaRPr lang="en-US" dirty="0">
              <a:cs typeface="+mn-cs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>
                <a:latin typeface="+mj-lt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en-US" sz="2000" dirty="0">
                <a:latin typeface="+mj-lt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://ethics.harvard.edu/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E7BEF1-FB32-471B-B9BF-D446B3FEC2E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B820D-BDDC-4526-BCBF-2C3B8A84472D}"/>
              </a:ext>
            </a:extLst>
          </p:cNvPr>
          <p:cNvSpPr txBox="1"/>
          <p:nvPr/>
        </p:nvSpPr>
        <p:spPr>
          <a:xfrm>
            <a:off x="2852835" y="3165023"/>
            <a:ext cx="622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1C7617-E636-4E66-8278-E84CB59FBB9C}"/>
              </a:ext>
            </a:extLst>
          </p:cNvPr>
          <p:cNvSpPr txBox="1"/>
          <p:nvPr/>
        </p:nvSpPr>
        <p:spPr>
          <a:xfrm>
            <a:off x="2854171" y="3171093"/>
            <a:ext cx="622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D13729-7543-4726-AA6C-4C60DCEFC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330499" cy="63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5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Fellowships Offered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024D790-0AE9-488A-A1A9-F732CD7A0F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+mn-cs"/>
              </a:rPr>
              <a:t>Faculty / Fellows-in-Residence</a:t>
            </a:r>
            <a:endParaRPr lang="en-US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+mn-cs"/>
              </a:rPr>
              <a:t>Tel Aviv University Exchange Fellows</a:t>
            </a:r>
            <a:endParaRPr lang="en-US" sz="17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Arial"/>
              </a:rPr>
              <a:t>Visiting Fellows</a:t>
            </a: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+mn-cs"/>
              </a:rPr>
              <a:t>Graduate Fellows</a:t>
            </a:r>
            <a:endParaRPr lang="en-US" sz="17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+mn-cs"/>
              </a:rPr>
              <a:t>Ethics Pedagogy Fellows</a:t>
            </a:r>
            <a:endParaRPr lang="en-US" sz="17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+mn-cs"/>
              </a:rPr>
              <a:t>Undergraduate Fellows</a:t>
            </a:r>
            <a:endParaRPr lang="en-US" sz="1700" b="1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lnSpc>
                <a:spcPct val="90000"/>
              </a:lnSpc>
              <a:buFont typeface="Wingdings" panose="020B0604020202020204" pitchFamily="34" charset="0"/>
              <a:buChar char="v"/>
            </a:pPr>
            <a:r>
              <a:rPr lang="en-US" sz="1700" b="1" dirty="0">
                <a:solidFill>
                  <a:schemeClr val="bg1"/>
                </a:solidFill>
                <a:latin typeface="+mj-lt"/>
                <a:cs typeface="Arial"/>
              </a:rPr>
              <a:t>Intercollegiate Civil Disagreement Partnership Fellows</a:t>
            </a:r>
          </a:p>
          <a:p>
            <a:pPr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  <a:cs typeface="Arial"/>
            </a:endParaRPr>
          </a:p>
          <a:p>
            <a:pPr>
              <a:lnSpc>
                <a:spcPct val="90000"/>
              </a:lnSpc>
            </a:pPr>
            <a:endParaRPr lang="en-US" sz="1700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Placeholder 5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1D287659-9DB1-C84A-9E42-4CCE0445FAA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5297763" y="1264976"/>
            <a:ext cx="6250768" cy="4167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549DB-4BCB-4DD7-A551-608F100C9CEE}"/>
              </a:ext>
            </a:extLst>
          </p:cNvPr>
          <p:cNvSpPr txBox="1"/>
          <p:nvPr/>
        </p:nvSpPr>
        <p:spPr>
          <a:xfrm>
            <a:off x="5439363" y="5599289"/>
            <a:ext cx="59558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2019's graduating senior Undergraduate Fellows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C34F6-42FF-406D-A753-CA13E62E460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B4E619-4CA9-4A22-920F-20396BF5047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630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d_Template_CA - v5" id="{91F2B38C-E08A-46D0-9EA0-C8E2D9504695}" vid="{05019A34-FD6E-4E67-9877-6213236777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09de4a7e-ead8-40c0-bea4-dc1c52509e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D5B3CC0521645912EA02E28B2137F" ma:contentTypeVersion="14" ma:contentTypeDescription="Create a new document." ma:contentTypeScope="" ma:versionID="678a84dba4fd964fbab2a8b1dbf7edbe">
  <xsd:schema xmlns:xsd="http://www.w3.org/2001/XMLSchema" xmlns:xs="http://www.w3.org/2001/XMLSchema" xmlns:p="http://schemas.microsoft.com/office/2006/metadata/properties" xmlns:ns2="09de4a7e-ead8-40c0-bea4-dc1c52509e03" xmlns:ns3="ea469f49-3a12-451f-8215-fd1e7e905905" targetNamespace="http://schemas.microsoft.com/office/2006/metadata/properties" ma:root="true" ma:fieldsID="4ec4c3ac011f74fb8d59d2ae062ca570" ns2:_="" ns3:_="">
    <xsd:import namespace="09de4a7e-ead8-40c0-bea4-dc1c52509e03"/>
    <xsd:import namespace="ea469f49-3a12-451f-8215-fd1e7e9059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4a7e-ead8-40c0-bea4-dc1c52509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" ma:index="20" nillable="true" ma:displayName="Date" ma:format="DateOnly" ma:internalName="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69f49-3a12-451f-8215-fd1e7e90590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163F52-96AE-4DAB-9EEA-C8B1B9049CF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ea469f49-3a12-451f-8215-fd1e7e905905"/>
    <ds:schemaRef ds:uri="09de4a7e-ead8-40c0-bea4-dc1c52509e0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6228D5-9BE7-4F82-AB6E-A758A04F3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BBD90F-95AC-44DE-BA22-16ABB5E43C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4a7e-ead8-40c0-bea4-dc1c52509e03"/>
    <ds:schemaRef ds:uri="ea469f49-3a12-451f-8215-fd1e7e9059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1746</Words>
  <Application>Microsoft Office PowerPoint</Application>
  <PresentationFormat>Widescreen</PresentationFormat>
  <Paragraphs>244</Paragraphs>
  <Slides>42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Welcome  New Fellows!</vt:lpstr>
      <vt:lpstr>Contents</vt:lpstr>
      <vt:lpstr>Connecting with Each Other   </vt:lpstr>
      <vt:lpstr>PowerPoint Presentation</vt:lpstr>
      <vt:lpstr>Fellows Zoom Lounge</vt:lpstr>
      <vt:lpstr>Making Good Use of Office Space</vt:lpstr>
      <vt:lpstr>Orientation to the  Center</vt:lpstr>
      <vt:lpstr>Mission</vt:lpstr>
      <vt:lpstr>Fellowships Offered </vt:lpstr>
      <vt:lpstr>Naming Convention for Public Use</vt:lpstr>
      <vt:lpstr>Finding Information</vt:lpstr>
      <vt:lpstr>PowerPoint Presentation</vt:lpstr>
      <vt:lpstr>BREAK</vt:lpstr>
      <vt:lpstr>  Upcoming Center-Sponsored Public Events </vt:lpstr>
      <vt:lpstr> Upcoming Events around Harvard </vt:lpstr>
      <vt:lpstr>Ideas for Events During the Year? </vt:lpstr>
      <vt:lpstr>Sharing Your Accomplishments: We Want to Know! </vt:lpstr>
      <vt:lpstr>Making the Most of Your Fellowship Year</vt:lpstr>
      <vt:lpstr>PowerPoint Presentation</vt:lpstr>
      <vt:lpstr>PowerPoint Presentation</vt:lpstr>
      <vt:lpstr>PowerPoint Presentation</vt:lpstr>
      <vt:lpstr>Research Funds  and Financial Matters</vt:lpstr>
      <vt:lpstr>PowerPoint Presentation</vt:lpstr>
      <vt:lpstr>PowerPoint Presentation</vt:lpstr>
      <vt:lpstr>Directing Your Questions</vt:lpstr>
      <vt:lpstr>PowerPoint Presentation</vt:lpstr>
      <vt:lpstr>BREAK</vt:lpstr>
      <vt:lpstr>Harvard Resources</vt:lpstr>
      <vt:lpstr>PowerPoint Presentation</vt:lpstr>
      <vt:lpstr>PowerPoint Presentation</vt:lpstr>
      <vt:lpstr>Tech Support</vt:lpstr>
      <vt:lpstr>Tech Resources</vt:lpstr>
      <vt:lpstr>Perks</vt:lpstr>
      <vt:lpstr>COVID-19 Precautions</vt:lpstr>
      <vt:lpstr>Coronavirus Information</vt:lpstr>
      <vt:lpstr>Vaccinations</vt:lpstr>
      <vt:lpstr>Spending Time on Campus</vt:lpstr>
      <vt:lpstr>Using Center Office Space</vt:lpstr>
      <vt:lpstr>Testing</vt:lpstr>
      <vt:lpstr>Library Orientation: Friday 9/9 at 1 pm  (Widener Library, 240) Library services and tools info here Widener Virtual Tour available here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 for Fellows</dc:title>
  <dc:creator/>
  <cp:lastModifiedBy/>
  <cp:revision>300</cp:revision>
  <dcterms:created xsi:type="dcterms:W3CDTF">2020-09-02T17:47:25Z</dcterms:created>
  <dcterms:modified xsi:type="dcterms:W3CDTF">2021-09-01T19:46:12Z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0x010100DDED5B3CC0521645912EA02E28B2137F</vt:lpwstr>
  </property>
</Properties>
</file>