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70" r:id="rId5"/>
    <p:sldId id="262" r:id="rId6"/>
    <p:sldId id="260" r:id="rId7"/>
    <p:sldId id="287" r:id="rId8"/>
    <p:sldId id="297" r:id="rId9"/>
    <p:sldId id="298" r:id="rId10"/>
    <p:sldId id="299" r:id="rId11"/>
    <p:sldId id="278" r:id="rId12"/>
    <p:sldId id="306" r:id="rId13"/>
    <p:sldId id="309" r:id="rId14"/>
    <p:sldId id="300" r:id="rId15"/>
    <p:sldId id="265" r:id="rId16"/>
    <p:sldId id="290" r:id="rId17"/>
    <p:sldId id="274" r:id="rId18"/>
    <p:sldId id="307" r:id="rId19"/>
    <p:sldId id="282" r:id="rId20"/>
    <p:sldId id="313" r:id="rId21"/>
    <p:sldId id="293" r:id="rId22"/>
    <p:sldId id="289" r:id="rId23"/>
    <p:sldId id="312" r:id="rId24"/>
    <p:sldId id="311" r:id="rId25"/>
    <p:sldId id="308" r:id="rId26"/>
    <p:sldId id="266" r:id="rId27"/>
    <p:sldId id="273" r:id="rId28"/>
    <p:sldId id="292" r:id="rId29"/>
    <p:sldId id="268" r:id="rId30"/>
    <p:sldId id="272" r:id="rId31"/>
    <p:sldId id="314" r:id="rId32"/>
    <p:sldId id="283" r:id="rId33"/>
    <p:sldId id="303" r:id="rId34"/>
    <p:sldId id="304" r:id="rId35"/>
    <p:sldId id="305" r:id="rId36"/>
    <p:sldId id="310" r:id="rId37"/>
    <p:sldId id="284" r:id="rId38"/>
    <p:sldId id="269" r:id="rId39"/>
    <p:sldId id="28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2F2F2"/>
    <a:srgbClr val="462340"/>
    <a:srgbClr val="4B374B"/>
    <a:srgbClr val="4A726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8C88FA-1DD1-61DC-E06C-97E79C879166}" v="365" dt="2019-09-06T13:36:49.892"/>
    <p1510:client id="{52C84236-FFB8-4160-87E8-80F0F28C98CB}" v="270" dt="2019-09-06T17:06:15.760"/>
    <p1510:client id="{8666BED2-964A-91EC-E307-DDD922F4D301}" v="31" dt="2019-09-05T17:29:56.952"/>
    <p1510:client id="{A09BAA7A-1EF8-51AE-D393-C7A2CD1FFDC9}" v="44" dt="2019-09-06T16:28:41.694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7DC5B6-9F8D-40FB-ACCA-38E9DA08FF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B80C5B4-4B8A-4F5D-8D0C-EF16E13145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Primary obligation: your own research and writing</a:t>
          </a:r>
        </a:p>
      </dgm:t>
    </dgm:pt>
    <dgm:pt modelId="{EDCAC620-ECB3-49E5-A580-4D3F6648264D}" type="parTrans" cxnId="{2D5D8909-29B6-451D-8DD7-914087E45188}">
      <dgm:prSet/>
      <dgm:spPr/>
      <dgm:t>
        <a:bodyPr/>
        <a:lstStyle/>
        <a:p>
          <a:endParaRPr lang="en-US"/>
        </a:p>
      </dgm:t>
    </dgm:pt>
    <dgm:pt modelId="{1785F3A6-32FD-4B64-8634-A707E2009110}" type="sibTrans" cxnId="{2D5D8909-29B6-451D-8DD7-914087E45188}">
      <dgm:prSet/>
      <dgm:spPr/>
      <dgm:t>
        <a:bodyPr/>
        <a:lstStyle/>
        <a:p>
          <a:endParaRPr lang="en-US"/>
        </a:p>
      </dgm:t>
    </dgm:pt>
    <dgm:pt modelId="{FC2B6BB8-ED97-4810-8485-5E7F62FEBB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Other obligations: seminars, lectures, dinners</a:t>
          </a:r>
        </a:p>
      </dgm:t>
    </dgm:pt>
    <dgm:pt modelId="{27EF95E3-4073-467F-A3BA-64DACE47F399}" type="parTrans" cxnId="{08745CE0-DA04-410F-A1F9-BF8675FEFF66}">
      <dgm:prSet/>
      <dgm:spPr/>
      <dgm:t>
        <a:bodyPr/>
        <a:lstStyle/>
        <a:p>
          <a:endParaRPr lang="en-US"/>
        </a:p>
      </dgm:t>
    </dgm:pt>
    <dgm:pt modelId="{4BB338AA-F72B-42FD-A2DE-4CF9789B293D}" type="sibTrans" cxnId="{08745CE0-DA04-410F-A1F9-BF8675FEFF66}">
      <dgm:prSet/>
      <dgm:spPr/>
      <dgm:t>
        <a:bodyPr/>
        <a:lstStyle/>
        <a:p>
          <a:endParaRPr lang="en-US"/>
        </a:p>
      </dgm:t>
    </dgm:pt>
    <dgm:pt modelId="{6DD4356B-9320-4CC2-AFCA-B5636D52D3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Most valuable opportunity: conversations with others</a:t>
          </a:r>
        </a:p>
      </dgm:t>
    </dgm:pt>
    <dgm:pt modelId="{987E3784-CF90-476E-A999-4917AC8498D7}" type="parTrans" cxnId="{383D526F-61F3-49A4-A3AE-BF7BC622F918}">
      <dgm:prSet/>
      <dgm:spPr/>
    </dgm:pt>
    <dgm:pt modelId="{BDAE6B9F-5B4D-47BC-A63A-97273B35F164}" type="sibTrans" cxnId="{383D526F-61F3-49A4-A3AE-BF7BC622F918}">
      <dgm:prSet/>
      <dgm:spPr/>
      <dgm:t>
        <a:bodyPr/>
        <a:lstStyle/>
        <a:p>
          <a:endParaRPr lang="en-US"/>
        </a:p>
      </dgm:t>
    </dgm:pt>
    <dgm:pt modelId="{53A198FA-7C0A-4B96-85F7-54AF1CDCDE7C}" type="pres">
      <dgm:prSet presAssocID="{887DC5B6-9F8D-40FB-ACCA-38E9DA08FFD2}" presName="root" presStyleCnt="0">
        <dgm:presLayoutVars>
          <dgm:dir/>
          <dgm:resizeHandles val="exact"/>
        </dgm:presLayoutVars>
      </dgm:prSet>
      <dgm:spPr/>
    </dgm:pt>
    <dgm:pt modelId="{E7038C77-F866-41A6-8D80-0C641C5A942F}" type="pres">
      <dgm:prSet presAssocID="{EB80C5B4-4B8A-4F5D-8D0C-EF16E131452F}" presName="compNode" presStyleCnt="0"/>
      <dgm:spPr/>
    </dgm:pt>
    <dgm:pt modelId="{CE2AB725-00A7-47AB-9F41-9247EC4097E0}" type="pres">
      <dgm:prSet presAssocID="{EB80C5B4-4B8A-4F5D-8D0C-EF16E131452F}" presName="bgRect" presStyleLbl="bgShp" presStyleIdx="0" presStyleCnt="3"/>
      <dgm:spPr/>
    </dgm:pt>
    <dgm:pt modelId="{FF0060F2-F394-4FF6-B79C-0672C23EC623}" type="pres">
      <dgm:prSet presAssocID="{EB80C5B4-4B8A-4F5D-8D0C-EF16E13145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7B1587E6-B95C-4AD7-A8A2-C997517DA454}" type="pres">
      <dgm:prSet presAssocID="{EB80C5B4-4B8A-4F5D-8D0C-EF16E131452F}" presName="spaceRect" presStyleCnt="0"/>
      <dgm:spPr/>
    </dgm:pt>
    <dgm:pt modelId="{39174FAB-81FB-46AE-A2C6-BCDCD9E3A6DC}" type="pres">
      <dgm:prSet presAssocID="{EB80C5B4-4B8A-4F5D-8D0C-EF16E131452F}" presName="parTx" presStyleLbl="revTx" presStyleIdx="0" presStyleCnt="3">
        <dgm:presLayoutVars>
          <dgm:chMax val="0"/>
          <dgm:chPref val="0"/>
        </dgm:presLayoutVars>
      </dgm:prSet>
      <dgm:spPr/>
    </dgm:pt>
    <dgm:pt modelId="{98871963-7201-45C8-AAAD-587797ADE139}" type="pres">
      <dgm:prSet presAssocID="{1785F3A6-32FD-4B64-8634-A707E2009110}" presName="sibTrans" presStyleCnt="0"/>
      <dgm:spPr/>
    </dgm:pt>
    <dgm:pt modelId="{2CF8ABD1-C2D5-4C1C-8F6F-0D717408673B}" type="pres">
      <dgm:prSet presAssocID="{FC2B6BB8-ED97-4810-8485-5E7F62FEBBF0}" presName="compNode" presStyleCnt="0"/>
      <dgm:spPr/>
    </dgm:pt>
    <dgm:pt modelId="{C14D47A7-2D0F-4C92-9E1D-AA2BBCBC5FCD}" type="pres">
      <dgm:prSet presAssocID="{FC2B6BB8-ED97-4810-8485-5E7F62FEBBF0}" presName="bgRect" presStyleLbl="bgShp" presStyleIdx="1" presStyleCnt="3"/>
      <dgm:spPr/>
    </dgm:pt>
    <dgm:pt modelId="{07FCE32B-F618-415F-8314-8488C89BC833}" type="pres">
      <dgm:prSet presAssocID="{FC2B6BB8-ED97-4810-8485-5E7F62FEBBF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DCA503B2-98E9-4B9C-845F-71FDE1492DDA}" type="pres">
      <dgm:prSet presAssocID="{FC2B6BB8-ED97-4810-8485-5E7F62FEBBF0}" presName="spaceRect" presStyleCnt="0"/>
      <dgm:spPr/>
    </dgm:pt>
    <dgm:pt modelId="{0E628D19-6FFB-4779-A73C-E792ADCD0FD1}" type="pres">
      <dgm:prSet presAssocID="{FC2B6BB8-ED97-4810-8485-5E7F62FEBBF0}" presName="parTx" presStyleLbl="revTx" presStyleIdx="1" presStyleCnt="3">
        <dgm:presLayoutVars>
          <dgm:chMax val="0"/>
          <dgm:chPref val="0"/>
        </dgm:presLayoutVars>
      </dgm:prSet>
      <dgm:spPr/>
    </dgm:pt>
    <dgm:pt modelId="{AE56CBC5-4D0A-4106-AAB2-AA7DF2075187}" type="pres">
      <dgm:prSet presAssocID="{4BB338AA-F72B-42FD-A2DE-4CF9789B293D}" presName="sibTrans" presStyleCnt="0"/>
      <dgm:spPr/>
    </dgm:pt>
    <dgm:pt modelId="{98FA70B8-BE51-4D17-B048-12B559A54835}" type="pres">
      <dgm:prSet presAssocID="{6DD4356B-9320-4CC2-AFCA-B5636D52D3BB}" presName="compNode" presStyleCnt="0"/>
      <dgm:spPr/>
    </dgm:pt>
    <dgm:pt modelId="{58634731-9FE8-4E50-B188-D005FAA433B1}" type="pres">
      <dgm:prSet presAssocID="{6DD4356B-9320-4CC2-AFCA-B5636D52D3BB}" presName="bgRect" presStyleLbl="bgShp" presStyleIdx="2" presStyleCnt="3"/>
      <dgm:spPr/>
    </dgm:pt>
    <dgm:pt modelId="{F726D937-EC2F-4A11-B1ED-55E594148DCE}" type="pres">
      <dgm:prSet presAssocID="{6DD4356B-9320-4CC2-AFCA-B5636D52D3B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E6FFE72-7C54-4AD6-A1AB-B22953A61BEC}" type="pres">
      <dgm:prSet presAssocID="{6DD4356B-9320-4CC2-AFCA-B5636D52D3BB}" presName="spaceRect" presStyleCnt="0"/>
      <dgm:spPr/>
    </dgm:pt>
    <dgm:pt modelId="{65D75DA0-89C3-4F1B-9E8E-648C52D58C6A}" type="pres">
      <dgm:prSet presAssocID="{6DD4356B-9320-4CC2-AFCA-B5636D52D3B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D5D8909-29B6-451D-8DD7-914087E45188}" srcId="{887DC5B6-9F8D-40FB-ACCA-38E9DA08FFD2}" destId="{EB80C5B4-4B8A-4F5D-8D0C-EF16E131452F}" srcOrd="0" destOrd="0" parTransId="{EDCAC620-ECB3-49E5-A580-4D3F6648264D}" sibTransId="{1785F3A6-32FD-4B64-8634-A707E2009110}"/>
    <dgm:cxn modelId="{E3675F5B-4E90-458A-BF79-E37DBA09EF2D}" type="presOf" srcId="{6DD4356B-9320-4CC2-AFCA-B5636D52D3BB}" destId="{65D75DA0-89C3-4F1B-9E8E-648C52D58C6A}" srcOrd="0" destOrd="0" presId="urn:microsoft.com/office/officeart/2018/2/layout/IconVerticalSolidList"/>
    <dgm:cxn modelId="{FC126D68-F2E2-4F8C-A05C-63C9A1239969}" type="presOf" srcId="{FC2B6BB8-ED97-4810-8485-5E7F62FEBBF0}" destId="{0E628D19-6FFB-4779-A73C-E792ADCD0FD1}" srcOrd="0" destOrd="0" presId="urn:microsoft.com/office/officeart/2018/2/layout/IconVerticalSolidList"/>
    <dgm:cxn modelId="{3C0BE56D-675E-4A67-AF41-B044E56D0226}" type="presOf" srcId="{887DC5B6-9F8D-40FB-ACCA-38E9DA08FFD2}" destId="{53A198FA-7C0A-4B96-85F7-54AF1CDCDE7C}" srcOrd="0" destOrd="0" presId="urn:microsoft.com/office/officeart/2018/2/layout/IconVerticalSolidList"/>
    <dgm:cxn modelId="{383D526F-61F3-49A4-A3AE-BF7BC622F918}" srcId="{887DC5B6-9F8D-40FB-ACCA-38E9DA08FFD2}" destId="{6DD4356B-9320-4CC2-AFCA-B5636D52D3BB}" srcOrd="2" destOrd="0" parTransId="{987E3784-CF90-476E-A999-4917AC8498D7}" sibTransId="{BDAE6B9F-5B4D-47BC-A63A-97273B35F164}"/>
    <dgm:cxn modelId="{1B529478-1884-4C2A-85A9-4B60772F7D8F}" type="presOf" srcId="{EB80C5B4-4B8A-4F5D-8D0C-EF16E131452F}" destId="{39174FAB-81FB-46AE-A2C6-BCDCD9E3A6DC}" srcOrd="0" destOrd="0" presId="urn:microsoft.com/office/officeart/2018/2/layout/IconVerticalSolidList"/>
    <dgm:cxn modelId="{08745CE0-DA04-410F-A1F9-BF8675FEFF66}" srcId="{887DC5B6-9F8D-40FB-ACCA-38E9DA08FFD2}" destId="{FC2B6BB8-ED97-4810-8485-5E7F62FEBBF0}" srcOrd="1" destOrd="0" parTransId="{27EF95E3-4073-467F-A3BA-64DACE47F399}" sibTransId="{4BB338AA-F72B-42FD-A2DE-4CF9789B293D}"/>
    <dgm:cxn modelId="{0F424E02-5CF4-454C-89B7-BE030CF7AB42}" type="presParOf" srcId="{53A198FA-7C0A-4B96-85F7-54AF1CDCDE7C}" destId="{E7038C77-F866-41A6-8D80-0C641C5A942F}" srcOrd="0" destOrd="0" presId="urn:microsoft.com/office/officeart/2018/2/layout/IconVerticalSolidList"/>
    <dgm:cxn modelId="{EEEFB268-C65E-4E88-9FA5-C95F77DB28D5}" type="presParOf" srcId="{E7038C77-F866-41A6-8D80-0C641C5A942F}" destId="{CE2AB725-00A7-47AB-9F41-9247EC4097E0}" srcOrd="0" destOrd="0" presId="urn:microsoft.com/office/officeart/2018/2/layout/IconVerticalSolidList"/>
    <dgm:cxn modelId="{AEB456B3-B625-4E14-801C-C8ACF469DF79}" type="presParOf" srcId="{E7038C77-F866-41A6-8D80-0C641C5A942F}" destId="{FF0060F2-F394-4FF6-B79C-0672C23EC623}" srcOrd="1" destOrd="0" presId="urn:microsoft.com/office/officeart/2018/2/layout/IconVerticalSolidList"/>
    <dgm:cxn modelId="{16E83984-80D4-4188-85DD-BC2BD0AD7B3F}" type="presParOf" srcId="{E7038C77-F866-41A6-8D80-0C641C5A942F}" destId="{7B1587E6-B95C-4AD7-A8A2-C997517DA454}" srcOrd="2" destOrd="0" presId="urn:microsoft.com/office/officeart/2018/2/layout/IconVerticalSolidList"/>
    <dgm:cxn modelId="{C4EA31FA-6C3F-4C30-876F-50397049395F}" type="presParOf" srcId="{E7038C77-F866-41A6-8D80-0C641C5A942F}" destId="{39174FAB-81FB-46AE-A2C6-BCDCD9E3A6DC}" srcOrd="3" destOrd="0" presId="urn:microsoft.com/office/officeart/2018/2/layout/IconVerticalSolidList"/>
    <dgm:cxn modelId="{C2050F68-795A-4E7B-BE75-86ED324D39AE}" type="presParOf" srcId="{53A198FA-7C0A-4B96-85F7-54AF1CDCDE7C}" destId="{98871963-7201-45C8-AAAD-587797ADE139}" srcOrd="1" destOrd="0" presId="urn:microsoft.com/office/officeart/2018/2/layout/IconVerticalSolidList"/>
    <dgm:cxn modelId="{BA740216-845C-48A3-BEE8-AEF5625B7033}" type="presParOf" srcId="{53A198FA-7C0A-4B96-85F7-54AF1CDCDE7C}" destId="{2CF8ABD1-C2D5-4C1C-8F6F-0D717408673B}" srcOrd="2" destOrd="0" presId="urn:microsoft.com/office/officeart/2018/2/layout/IconVerticalSolidList"/>
    <dgm:cxn modelId="{B1C1FA46-40FC-4171-A2CD-01B93ED6F371}" type="presParOf" srcId="{2CF8ABD1-C2D5-4C1C-8F6F-0D717408673B}" destId="{C14D47A7-2D0F-4C92-9E1D-AA2BBCBC5FCD}" srcOrd="0" destOrd="0" presId="urn:microsoft.com/office/officeart/2018/2/layout/IconVerticalSolidList"/>
    <dgm:cxn modelId="{AE0FB55C-8461-4679-83A4-9E7B78EB0610}" type="presParOf" srcId="{2CF8ABD1-C2D5-4C1C-8F6F-0D717408673B}" destId="{07FCE32B-F618-415F-8314-8488C89BC833}" srcOrd="1" destOrd="0" presId="urn:microsoft.com/office/officeart/2018/2/layout/IconVerticalSolidList"/>
    <dgm:cxn modelId="{E67F0DF1-0A32-40A5-8236-04700D6ACF60}" type="presParOf" srcId="{2CF8ABD1-C2D5-4C1C-8F6F-0D717408673B}" destId="{DCA503B2-98E9-4B9C-845F-71FDE1492DDA}" srcOrd="2" destOrd="0" presId="urn:microsoft.com/office/officeart/2018/2/layout/IconVerticalSolidList"/>
    <dgm:cxn modelId="{74ED0749-9734-49F6-8E53-72E993719174}" type="presParOf" srcId="{2CF8ABD1-C2D5-4C1C-8F6F-0D717408673B}" destId="{0E628D19-6FFB-4779-A73C-E792ADCD0FD1}" srcOrd="3" destOrd="0" presId="urn:microsoft.com/office/officeart/2018/2/layout/IconVerticalSolidList"/>
    <dgm:cxn modelId="{A1F9699E-B01E-4ADB-A61F-E95D1E2CFEFE}" type="presParOf" srcId="{53A198FA-7C0A-4B96-85F7-54AF1CDCDE7C}" destId="{AE56CBC5-4D0A-4106-AAB2-AA7DF2075187}" srcOrd="3" destOrd="0" presId="urn:microsoft.com/office/officeart/2018/2/layout/IconVerticalSolidList"/>
    <dgm:cxn modelId="{3DD2E364-E07C-409D-89C6-C1033793B830}" type="presParOf" srcId="{53A198FA-7C0A-4B96-85F7-54AF1CDCDE7C}" destId="{98FA70B8-BE51-4D17-B048-12B559A54835}" srcOrd="4" destOrd="0" presId="urn:microsoft.com/office/officeart/2018/2/layout/IconVerticalSolidList"/>
    <dgm:cxn modelId="{DACBE962-0FB4-4300-80BE-83EEE78975BC}" type="presParOf" srcId="{98FA70B8-BE51-4D17-B048-12B559A54835}" destId="{58634731-9FE8-4E50-B188-D005FAA433B1}" srcOrd="0" destOrd="0" presId="urn:microsoft.com/office/officeart/2018/2/layout/IconVerticalSolidList"/>
    <dgm:cxn modelId="{57A3029A-0225-425F-943C-8292FF5994C7}" type="presParOf" srcId="{98FA70B8-BE51-4D17-B048-12B559A54835}" destId="{F726D937-EC2F-4A11-B1ED-55E594148DCE}" srcOrd="1" destOrd="0" presId="urn:microsoft.com/office/officeart/2018/2/layout/IconVerticalSolidList"/>
    <dgm:cxn modelId="{906F9E04-DC4F-40C3-805A-8377F4B86253}" type="presParOf" srcId="{98FA70B8-BE51-4D17-B048-12B559A54835}" destId="{1E6FFE72-7C54-4AD6-A1AB-B22953A61BEC}" srcOrd="2" destOrd="0" presId="urn:microsoft.com/office/officeart/2018/2/layout/IconVerticalSolidList"/>
    <dgm:cxn modelId="{76593B2D-EAFB-4919-B61E-C4A9BBC81B7D}" type="presParOf" srcId="{98FA70B8-BE51-4D17-B048-12B559A54835}" destId="{65D75DA0-89C3-4F1B-9E8E-648C52D58C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AB725-00A7-47AB-9F41-9247EC4097E0}">
      <dsp:nvSpPr>
        <dsp:cNvPr id="0" name=""/>
        <dsp:cNvSpPr/>
      </dsp:nvSpPr>
      <dsp:spPr>
        <a:xfrm>
          <a:off x="0" y="710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060F2-F394-4FF6-B79C-0672C23EC623}">
      <dsp:nvSpPr>
        <dsp:cNvPr id="0" name=""/>
        <dsp:cNvSpPr/>
      </dsp:nvSpPr>
      <dsp:spPr>
        <a:xfrm>
          <a:off x="502854" y="374734"/>
          <a:ext cx="914281" cy="914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74FAB-81FB-46AE-A2C6-BCDCD9E3A6DC}">
      <dsp:nvSpPr>
        <dsp:cNvPr id="0" name=""/>
        <dsp:cNvSpPr/>
      </dsp:nvSpPr>
      <dsp:spPr>
        <a:xfrm>
          <a:off x="1919990" y="710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Primary obligation: your own research and writing</a:t>
          </a:r>
        </a:p>
      </dsp:txBody>
      <dsp:txXfrm>
        <a:off x="1919990" y="710"/>
        <a:ext cx="4546576" cy="1662329"/>
      </dsp:txXfrm>
    </dsp:sp>
    <dsp:sp modelId="{C14D47A7-2D0F-4C92-9E1D-AA2BBCBC5FCD}">
      <dsp:nvSpPr>
        <dsp:cNvPr id="0" name=""/>
        <dsp:cNvSpPr/>
      </dsp:nvSpPr>
      <dsp:spPr>
        <a:xfrm>
          <a:off x="0" y="2078622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CE32B-F618-415F-8314-8488C89BC833}">
      <dsp:nvSpPr>
        <dsp:cNvPr id="0" name=""/>
        <dsp:cNvSpPr/>
      </dsp:nvSpPr>
      <dsp:spPr>
        <a:xfrm>
          <a:off x="502854" y="2452646"/>
          <a:ext cx="914281" cy="914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28D19-6FFB-4779-A73C-E792ADCD0FD1}">
      <dsp:nvSpPr>
        <dsp:cNvPr id="0" name=""/>
        <dsp:cNvSpPr/>
      </dsp:nvSpPr>
      <dsp:spPr>
        <a:xfrm>
          <a:off x="1919990" y="2078622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Other obligations: seminars, lectures, dinners</a:t>
          </a:r>
        </a:p>
      </dsp:txBody>
      <dsp:txXfrm>
        <a:off x="1919990" y="2078622"/>
        <a:ext cx="4546576" cy="1662329"/>
      </dsp:txXfrm>
    </dsp:sp>
    <dsp:sp modelId="{58634731-9FE8-4E50-B188-D005FAA433B1}">
      <dsp:nvSpPr>
        <dsp:cNvPr id="0" name=""/>
        <dsp:cNvSpPr/>
      </dsp:nvSpPr>
      <dsp:spPr>
        <a:xfrm>
          <a:off x="0" y="4156534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6D937-EC2F-4A11-B1ED-55E594148DCE}">
      <dsp:nvSpPr>
        <dsp:cNvPr id="0" name=""/>
        <dsp:cNvSpPr/>
      </dsp:nvSpPr>
      <dsp:spPr>
        <a:xfrm>
          <a:off x="502854" y="4530559"/>
          <a:ext cx="914281" cy="914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75DA0-89C3-4F1B-9E8E-648C52D58C6A}">
      <dsp:nvSpPr>
        <dsp:cNvPr id="0" name=""/>
        <dsp:cNvSpPr/>
      </dsp:nvSpPr>
      <dsp:spPr>
        <a:xfrm>
          <a:off x="1919990" y="4156534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Most valuable opportunity: conversations with others</a:t>
          </a:r>
        </a:p>
      </dsp:txBody>
      <dsp:txXfrm>
        <a:off x="1919990" y="4156534"/>
        <a:ext cx="4546576" cy="1662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1F9995-ABA5-4B84-A110-13D73B9367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FC55C-A306-4A55-B35A-6BA5203CC3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B64A6-5383-4553-9650-AE943B3D4590}" type="datetimeFigureOut">
              <a:rPr lang="en-GB" smtClean="0"/>
              <a:t>09/09/2019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C51AC-ACC0-4B35-8350-D8EA48E4E6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2F829-76AE-4D6B-A09B-E771F87F6D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CB224-3C4D-493C-AEF6-51FAC3CC7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197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E0DF2-F06A-4107-A20D-CF99C15F57D9}" type="datetimeFigureOut">
              <a:rPr lang="en-GB" smtClean="0"/>
              <a:t>09/09/2019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09F48-E3F7-4432-94C0-BC9DA42EA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063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4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US"/>
              <a:t>Subtitle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9085F81-D49A-4915-8EEC-2A1A96AC0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40" y="5795479"/>
            <a:ext cx="2915816" cy="258532"/>
          </a:xfrm>
        </p:spPr>
        <p:txBody>
          <a:bodyPr vert="horz" wrap="square" lIns="91440" tIns="45720" rIns="91440" bIns="45720" rtlCol="0" anchor="ctr" anchorCtr="1">
            <a:spAutoFit/>
          </a:bodyPr>
          <a:lstStyle>
            <a:lvl1pPr marL="0" indent="0">
              <a:buNone/>
              <a:defRPr lang="en-US" sz="1200" b="0" spc="3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228600" lvl="0" indent="-228600" algn="ctr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0136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accent3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94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BE8C2-A941-4BA0-AB92-8B9DAEA8D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EE7A0-1D71-4AE9-A7A8-91F84FED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4934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4736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D117CE-38D2-4C42-9DB4-4A2E280B0DDF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537828-887B-41E4-BAE4-D56B689E999B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13">
            <a:extLst>
              <a:ext uri="{FF2B5EF4-FFF2-40B4-BE49-F238E27FC236}">
                <a16:creationId xmlns:a16="http://schemas.microsoft.com/office/drawing/2014/main" id="{C30B13EC-FDE4-4948-916D-4C19A15AA25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DCB14C0-E2E4-43A3-BF4F-3245EC9D047E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105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F7B2FA-9CC6-4114-86A4-1AFC7AB8DC4E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CEB9D3-1AE0-4506-94BF-5A0560B20E83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C22B8D4B-39B9-4EAD-AE41-4C1E961EAF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EF5E30-7D94-4346-8B55-79B1AFC23045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816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Curv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E5F57C8-1811-4EED-A1DD-F65E022CFF71}"/>
              </a:ext>
            </a:extLst>
          </p:cNvPr>
          <p:cNvSpPr>
            <a:spLocks/>
          </p:cNvSpPr>
          <p:nvPr/>
        </p:nvSpPr>
        <p:spPr bwMode="auto">
          <a:xfrm rot="20994946">
            <a:off x="-308388" y="270107"/>
            <a:ext cx="12759629" cy="350092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776770" y="4752155"/>
            <a:ext cx="9680574" cy="131096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24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5BDC404-2F32-43B2-8FF8-F44E737B7739}"/>
              </a:ext>
            </a:extLst>
          </p:cNvPr>
          <p:cNvSpPr/>
          <p:nvPr userDrawn="1"/>
        </p:nvSpPr>
        <p:spPr>
          <a:xfrm>
            <a:off x="1" y="1"/>
            <a:ext cx="4716581" cy="4149353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7D3D51C-EF1C-4FF2-AB62-ADC1DF32A28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" y="0"/>
            <a:ext cx="4524507" cy="3957278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wrap="square" lIns="91440" tIns="457200" rIns="91440" bIns="45720" rtlCol="0" anchor="t" anchorCtr="1">
            <a:noAutofit/>
          </a:bodyPr>
          <a:lstStyle>
            <a:lvl1pPr>
              <a:defRPr lang="en-GB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6670" y="4475195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8AD67CF-75C0-4B27-B3F2-C99382A990DA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D26E31-DFC7-4619-9B7C-D90ABC8CCB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13">
            <a:extLst>
              <a:ext uri="{FF2B5EF4-FFF2-40B4-BE49-F238E27FC236}">
                <a16:creationId xmlns:a16="http://schemas.microsoft.com/office/drawing/2014/main" id="{BBB6659B-6CE0-4853-BB6C-1DAC306ED2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C57D515-267D-428B-AD8D-9917FC8D1170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602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THANK YOU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User" title="Icon - Presenter Name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Graphic 23" descr="Envelope" title="Icon Presenter Email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Graphic 25" descr="Link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1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THANK YOU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User" title="Icon - Presenter Name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Graphic 23" descr="Envelope" title="Icon Presenter Email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Graphic 25" descr="Link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0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71726A-1E0A-434B-A802-4FCC15A82D01}"/>
              </a:ext>
            </a:extLst>
          </p:cNvPr>
          <p:cNvSpPr/>
          <p:nvPr userDrawn="1"/>
        </p:nvSpPr>
        <p:spPr>
          <a:xfrm>
            <a:off x="2674071" y="21211"/>
            <a:ext cx="6843859" cy="6843859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482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4B03F13-A59A-4526-9D17-27A3B8C63BCD}"/>
              </a:ext>
            </a:extLst>
          </p:cNvPr>
          <p:cNvSpPr/>
          <p:nvPr userDrawn="1"/>
        </p:nvSpPr>
        <p:spPr>
          <a:xfrm>
            <a:off x="-1" y="-16064"/>
            <a:ext cx="3981692" cy="2505614"/>
          </a:xfrm>
          <a:custGeom>
            <a:avLst/>
            <a:gdLst>
              <a:gd name="connsiteX0" fmla="*/ 0 w 3981692"/>
              <a:gd name="connsiteY0" fmla="*/ 0 h 2505614"/>
              <a:gd name="connsiteX1" fmla="*/ 3978183 w 3981692"/>
              <a:gd name="connsiteY1" fmla="*/ 0 h 2505614"/>
              <a:gd name="connsiteX2" fmla="*/ 3981692 w 3981692"/>
              <a:gd name="connsiteY2" fmla="*/ 54609 h 2505614"/>
              <a:gd name="connsiteX3" fmla="*/ 862315 w 3981692"/>
              <a:gd name="connsiteY3" fmla="*/ 2505614 h 2505614"/>
              <a:gd name="connsiteX4" fmla="*/ 233652 w 3981692"/>
              <a:gd name="connsiteY4" fmla="*/ 2455818 h 2505614"/>
              <a:gd name="connsiteX5" fmla="*/ 0 w 3981692"/>
              <a:gd name="connsiteY5" fmla="*/ 2408613 h 250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692" h="2505614">
                <a:moveTo>
                  <a:pt x="0" y="0"/>
                </a:moveTo>
                <a:lnTo>
                  <a:pt x="3978183" y="0"/>
                </a:lnTo>
                <a:lnTo>
                  <a:pt x="3981692" y="54609"/>
                </a:lnTo>
                <a:cubicBezTo>
                  <a:pt x="3981692" y="1408262"/>
                  <a:pt x="2585099" y="2505614"/>
                  <a:pt x="862315" y="2505614"/>
                </a:cubicBezTo>
                <a:cubicBezTo>
                  <a:pt x="646967" y="2505614"/>
                  <a:pt x="436716" y="2488468"/>
                  <a:pt x="233652" y="2455818"/>
                </a:cubicBezTo>
                <a:lnTo>
                  <a:pt x="0" y="24086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A1E45B6-C7EC-4687-B8D8-10D1DBC47018}"/>
              </a:ext>
            </a:extLst>
          </p:cNvPr>
          <p:cNvSpPr/>
          <p:nvPr userDrawn="1"/>
        </p:nvSpPr>
        <p:spPr>
          <a:xfrm>
            <a:off x="0" y="-16063"/>
            <a:ext cx="3795148" cy="2242063"/>
          </a:xfrm>
          <a:custGeom>
            <a:avLst/>
            <a:gdLst>
              <a:gd name="connsiteX0" fmla="*/ 0 w 3795148"/>
              <a:gd name="connsiteY0" fmla="*/ 0 h 2242063"/>
              <a:gd name="connsiteX1" fmla="*/ 3795148 w 3795148"/>
              <a:gd name="connsiteY1" fmla="*/ 0 h 2242063"/>
              <a:gd name="connsiteX2" fmla="*/ 3793988 w 3795148"/>
              <a:gd name="connsiteY2" fmla="*/ 18343 h 2242063"/>
              <a:gd name="connsiteX3" fmla="*/ 708660 w 3795148"/>
              <a:gd name="connsiteY3" fmla="*/ 2242063 h 2242063"/>
              <a:gd name="connsiteX4" fmla="*/ 83632 w 3795148"/>
              <a:gd name="connsiteY4" fmla="*/ 2191740 h 2242063"/>
              <a:gd name="connsiteX5" fmla="*/ 0 w 3795148"/>
              <a:gd name="connsiteY5" fmla="*/ 2174565 h 224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148" h="2242063">
                <a:moveTo>
                  <a:pt x="0" y="0"/>
                </a:moveTo>
                <a:lnTo>
                  <a:pt x="3795148" y="0"/>
                </a:lnTo>
                <a:lnTo>
                  <a:pt x="3793988" y="18343"/>
                </a:lnTo>
                <a:cubicBezTo>
                  <a:pt x="3635169" y="1267374"/>
                  <a:pt x="2314432" y="2242063"/>
                  <a:pt x="708660" y="2242063"/>
                </a:cubicBezTo>
                <a:cubicBezTo>
                  <a:pt x="494557" y="2242063"/>
                  <a:pt x="285522" y="2224735"/>
                  <a:pt x="83632" y="2191740"/>
                </a:cubicBezTo>
                <a:lnTo>
                  <a:pt x="0" y="2174565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E8536E4F-F1FA-484F-8F59-EAADF8904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46039"/>
            <a:ext cx="10782283" cy="38309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100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CACE3D1-F863-4422-B475-730B2AEA7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7325"/>
            <a:ext cx="5181600" cy="37396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C6DDB857-67CE-4444-B436-F7A2F6E06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886" y="2404377"/>
            <a:ext cx="5181600" cy="3772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42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EAA5535-A3DD-490B-B233-9C9B84EEC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6326" y="1251145"/>
            <a:ext cx="6615674" cy="5596389"/>
          </a:xfrm>
          <a:custGeom>
            <a:avLst/>
            <a:gdLst>
              <a:gd name="connsiteX0" fmla="*/ 3621727 w 6615674"/>
              <a:gd name="connsiteY0" fmla="*/ 0 h 5596389"/>
              <a:gd name="connsiteX1" fmla="*/ 6416428 w 6615674"/>
              <a:gd name="connsiteY1" fmla="*/ 1317972 h 5596389"/>
              <a:gd name="connsiteX2" fmla="*/ 6615674 w 6615674"/>
              <a:gd name="connsiteY2" fmla="*/ 1584421 h 5596389"/>
              <a:gd name="connsiteX3" fmla="*/ 6615674 w 6615674"/>
              <a:gd name="connsiteY3" fmla="*/ 5596389 h 5596389"/>
              <a:gd name="connsiteX4" fmla="*/ 587989 w 6615674"/>
              <a:gd name="connsiteY4" fmla="*/ 5596389 h 5596389"/>
              <a:gd name="connsiteX5" fmla="*/ 437123 w 6615674"/>
              <a:gd name="connsiteY5" fmla="*/ 5348058 h 5596389"/>
              <a:gd name="connsiteX6" fmla="*/ 0 w 6615674"/>
              <a:gd name="connsiteY6" fmla="*/ 3621727 h 5596389"/>
              <a:gd name="connsiteX7" fmla="*/ 3621727 w 6615674"/>
              <a:gd name="connsiteY7" fmla="*/ 0 h 559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596389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596389"/>
                </a:lnTo>
                <a:lnTo>
                  <a:pt x="587989" y="5596389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ctr" anchorCtr="1">
            <a:noAutofit/>
          </a:bodyPr>
          <a:lstStyle>
            <a:lvl1pPr>
              <a:defRPr lang="en-US" sz="16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108634F-AB43-4931-97E0-C7125C9FD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489548"/>
            <a:ext cx="4131946" cy="33794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778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F7D2858-2046-4CAD-A3EE-D0A4D0F2C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23331"/>
            <a:ext cx="5157787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A9DBBF8-4A18-4CB1-A8AC-30C9B5308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39199"/>
            <a:ext cx="5157787" cy="33504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D3E81B2D-A79D-4DC3-B7DF-1E1E0F58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7304" y="2123331"/>
            <a:ext cx="5183188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Content Placeholder 5">
            <a:extLst>
              <a:ext uri="{FF2B5EF4-FFF2-40B4-BE49-F238E27FC236}">
                <a16:creationId xmlns:a16="http://schemas.microsoft.com/office/drawing/2014/main" id="{8C0B65ED-88D9-4E01-AD11-24590E2C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7304" y="2839199"/>
            <a:ext cx="5183188" cy="33504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1436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9BB6343A-FD10-4841-94C8-487A8E7E71C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576326" y="1251144"/>
            <a:ext cx="6615674" cy="5625145"/>
          </a:xfrm>
          <a:custGeom>
            <a:avLst/>
            <a:gdLst>
              <a:gd name="connsiteX0" fmla="*/ 3621727 w 6615674"/>
              <a:gd name="connsiteY0" fmla="*/ 0 h 5625145"/>
              <a:gd name="connsiteX1" fmla="*/ 6416428 w 6615674"/>
              <a:gd name="connsiteY1" fmla="*/ 1317972 h 5625145"/>
              <a:gd name="connsiteX2" fmla="*/ 6615674 w 6615674"/>
              <a:gd name="connsiteY2" fmla="*/ 1584421 h 5625145"/>
              <a:gd name="connsiteX3" fmla="*/ 6615674 w 6615674"/>
              <a:gd name="connsiteY3" fmla="*/ 5625145 h 5625145"/>
              <a:gd name="connsiteX4" fmla="*/ 605458 w 6615674"/>
              <a:gd name="connsiteY4" fmla="*/ 5625145 h 5625145"/>
              <a:gd name="connsiteX5" fmla="*/ 437123 w 6615674"/>
              <a:gd name="connsiteY5" fmla="*/ 5348058 h 5625145"/>
              <a:gd name="connsiteX6" fmla="*/ 0 w 6615674"/>
              <a:gd name="connsiteY6" fmla="*/ 3621727 h 5625145"/>
              <a:gd name="connsiteX7" fmla="*/ 3621727 w 6615674"/>
              <a:gd name="connsiteY7" fmla="*/ 0 h 562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625145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625145"/>
                </a:lnTo>
                <a:lnTo>
                  <a:pt x="605458" y="5625145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3801966" cy="365318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7018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6ABD40F-74C4-48BF-BEBE-FD456D424166}"/>
              </a:ext>
            </a:extLst>
          </p:cNvPr>
          <p:cNvSpPr/>
          <p:nvPr userDrawn="1"/>
        </p:nvSpPr>
        <p:spPr>
          <a:xfrm>
            <a:off x="4846320" y="0"/>
            <a:ext cx="7345680" cy="6907322"/>
          </a:xfrm>
          <a:custGeom>
            <a:avLst/>
            <a:gdLst>
              <a:gd name="connsiteX0" fmla="*/ 3543489 w 7345680"/>
              <a:gd name="connsiteY0" fmla="*/ 0 h 6907322"/>
              <a:gd name="connsiteX1" fmla="*/ 5432871 w 7345680"/>
              <a:gd name="connsiteY1" fmla="*/ 0 h 6907322"/>
              <a:gd name="connsiteX2" fmla="*/ 5609846 w 7345680"/>
              <a:gd name="connsiteY2" fmla="*/ 40446 h 6907322"/>
              <a:gd name="connsiteX3" fmla="*/ 7343079 w 7345680"/>
              <a:gd name="connsiteY3" fmla="*/ 915371 h 6907322"/>
              <a:gd name="connsiteX4" fmla="*/ 7345680 w 7345680"/>
              <a:gd name="connsiteY4" fmla="*/ 917602 h 6907322"/>
              <a:gd name="connsiteX5" fmla="*/ 7345680 w 7345680"/>
              <a:gd name="connsiteY5" fmla="*/ 6907322 h 6907322"/>
              <a:gd name="connsiteX6" fmla="*/ 822371 w 7345680"/>
              <a:gd name="connsiteY6" fmla="*/ 6907322 h 6907322"/>
              <a:gd name="connsiteX7" fmla="*/ 766511 w 7345680"/>
              <a:gd name="connsiteY7" fmla="*/ 6829539 h 6907322"/>
              <a:gd name="connsiteX8" fmla="*/ 0 w 7345680"/>
              <a:gd name="connsiteY8" fmla="*/ 4344739 h 6907322"/>
              <a:gd name="connsiteX9" fmla="*/ 3366514 w 7345680"/>
              <a:gd name="connsiteY9" fmla="*/ 40446 h 690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5680" h="6907322">
                <a:moveTo>
                  <a:pt x="3543489" y="0"/>
                </a:moveTo>
                <a:lnTo>
                  <a:pt x="5432871" y="0"/>
                </a:lnTo>
                <a:lnTo>
                  <a:pt x="5609846" y="40446"/>
                </a:lnTo>
                <a:cubicBezTo>
                  <a:pt x="6255171" y="204854"/>
                  <a:pt x="6844336" y="507805"/>
                  <a:pt x="7343079" y="915371"/>
                </a:cubicBezTo>
                <a:lnTo>
                  <a:pt x="7345680" y="917602"/>
                </a:lnTo>
                <a:lnTo>
                  <a:pt x="7345680" y="6907322"/>
                </a:lnTo>
                <a:lnTo>
                  <a:pt x="822371" y="6907322"/>
                </a:lnTo>
                <a:lnTo>
                  <a:pt x="766511" y="6829539"/>
                </a:lnTo>
                <a:cubicBezTo>
                  <a:pt x="282576" y="6120238"/>
                  <a:pt x="0" y="5265165"/>
                  <a:pt x="0" y="4344739"/>
                </a:cubicBezTo>
                <a:cubicBezTo>
                  <a:pt x="0" y="2273781"/>
                  <a:pt x="1430540" y="533670"/>
                  <a:pt x="3366514" y="40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04419"/>
            <a:ext cx="4006532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98BAA80-2B02-4FB1-AE39-6D8426AB4FB7}"/>
              </a:ext>
            </a:extLst>
          </p:cNvPr>
          <p:cNvSpPr/>
          <p:nvPr userDrawn="1"/>
        </p:nvSpPr>
        <p:spPr>
          <a:xfrm>
            <a:off x="5323076" y="314025"/>
            <a:ext cx="6868924" cy="6593297"/>
          </a:xfrm>
          <a:custGeom>
            <a:avLst/>
            <a:gdLst>
              <a:gd name="connsiteX0" fmla="*/ 4079984 w 6868924"/>
              <a:gd name="connsiteY0" fmla="*/ 0 h 6593297"/>
              <a:gd name="connsiteX1" fmla="*/ 6675233 w 6868924"/>
              <a:gd name="connsiteY1" fmla="*/ 931670 h 6593297"/>
              <a:gd name="connsiteX2" fmla="*/ 6868924 w 6868924"/>
              <a:gd name="connsiteY2" fmla="*/ 1107709 h 6593297"/>
              <a:gd name="connsiteX3" fmla="*/ 6868924 w 6868924"/>
              <a:gd name="connsiteY3" fmla="*/ 6593297 h 6593297"/>
              <a:gd name="connsiteX4" fmla="*/ 867282 w 6868924"/>
              <a:gd name="connsiteY4" fmla="*/ 6593297 h 6593297"/>
              <a:gd name="connsiteX5" fmla="*/ 810549 w 6868924"/>
              <a:gd name="connsiteY5" fmla="*/ 6521104 h 6593297"/>
              <a:gd name="connsiteX6" fmla="*/ 0 w 6868924"/>
              <a:gd name="connsiteY6" fmla="*/ 4079984 h 6593297"/>
              <a:gd name="connsiteX7" fmla="*/ 4079984 w 6868924"/>
              <a:gd name="connsiteY7" fmla="*/ 0 h 659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6593297">
                <a:moveTo>
                  <a:pt x="4079984" y="0"/>
                </a:moveTo>
                <a:cubicBezTo>
                  <a:pt x="5065808" y="0"/>
                  <a:pt x="5969971" y="349636"/>
                  <a:pt x="6675233" y="931670"/>
                </a:cubicBezTo>
                <a:lnTo>
                  <a:pt x="6868924" y="1107709"/>
                </a:lnTo>
                <a:lnTo>
                  <a:pt x="6868924" y="6593297"/>
                </a:lnTo>
                <a:lnTo>
                  <a:pt x="867282" y="6593297"/>
                </a:lnTo>
                <a:lnTo>
                  <a:pt x="810549" y="6521104"/>
                </a:lnTo>
                <a:cubicBezTo>
                  <a:pt x="301472" y="5840388"/>
                  <a:pt x="0" y="4995393"/>
                  <a:pt x="0" y="4079984"/>
                </a:cubicBezTo>
                <a:cubicBezTo>
                  <a:pt x="0" y="1826671"/>
                  <a:pt x="1826671" y="0"/>
                  <a:pt x="4079984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7859439-9F65-4FE4-AFB1-B03529453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592" y="1480710"/>
            <a:ext cx="5144928" cy="4698602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2002298-DFBB-481C-BB65-B2B03B0D8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324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7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6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77C6A0E-9AD9-4DAE-A8F9-47352997DD40}"/>
              </a:ext>
            </a:extLst>
          </p:cNvPr>
          <p:cNvSpPr/>
          <p:nvPr/>
        </p:nvSpPr>
        <p:spPr>
          <a:xfrm>
            <a:off x="1" y="1"/>
            <a:ext cx="4779963" cy="6413064"/>
          </a:xfrm>
          <a:custGeom>
            <a:avLst/>
            <a:gdLst>
              <a:gd name="connsiteX0" fmla="*/ 0 w 4779963"/>
              <a:gd name="connsiteY0" fmla="*/ 0 h 6413064"/>
              <a:gd name="connsiteX1" fmla="*/ 3376100 w 4779963"/>
              <a:gd name="connsiteY1" fmla="*/ 0 h 6413064"/>
              <a:gd name="connsiteX2" fmla="*/ 3478394 w 4779963"/>
              <a:gd name="connsiteY2" fmla="*/ 76494 h 6413064"/>
              <a:gd name="connsiteX3" fmla="*/ 4779963 w 4779963"/>
              <a:gd name="connsiteY3" fmla="*/ 2836412 h 6413064"/>
              <a:gd name="connsiteX4" fmla="*/ 1203311 w 4779963"/>
              <a:gd name="connsiteY4" fmla="*/ 6413064 h 6413064"/>
              <a:gd name="connsiteX5" fmla="*/ 139724 w 4779963"/>
              <a:gd name="connsiteY5" fmla="*/ 6252265 h 6413064"/>
              <a:gd name="connsiteX6" fmla="*/ 0 w 4779963"/>
              <a:gd name="connsiteY6" fmla="*/ 6201125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3" h="6413064">
                <a:moveTo>
                  <a:pt x="0" y="0"/>
                </a:moveTo>
                <a:lnTo>
                  <a:pt x="3376100" y="0"/>
                </a:lnTo>
                <a:lnTo>
                  <a:pt x="3478394" y="76494"/>
                </a:lnTo>
                <a:cubicBezTo>
                  <a:pt x="4273295" y="732504"/>
                  <a:pt x="4779963" y="1725289"/>
                  <a:pt x="4779963" y="2836412"/>
                </a:cubicBezTo>
                <a:cubicBezTo>
                  <a:pt x="4779963" y="4811742"/>
                  <a:pt x="3178641" y="6413064"/>
                  <a:pt x="1203311" y="6413064"/>
                </a:cubicBezTo>
                <a:cubicBezTo>
                  <a:pt x="832937" y="6413064"/>
                  <a:pt x="475711" y="6356768"/>
                  <a:pt x="139724" y="6252265"/>
                </a:cubicBezTo>
                <a:lnTo>
                  <a:pt x="0" y="6201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8E37E15-2CF4-46CD-A97E-2366CDF20E8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2" y="1"/>
            <a:ext cx="4546213" cy="6179312"/>
          </a:xfrm>
          <a:custGeom>
            <a:avLst/>
            <a:gdLst>
              <a:gd name="connsiteX0" fmla="*/ 0 w 4546213"/>
              <a:gd name="connsiteY0" fmla="*/ 0 h 6179312"/>
              <a:gd name="connsiteX1" fmla="*/ 2966307 w 4546213"/>
              <a:gd name="connsiteY1" fmla="*/ 0 h 6179312"/>
              <a:gd name="connsiteX2" fmla="*/ 3072361 w 4546213"/>
              <a:gd name="connsiteY2" fmla="*/ 64429 h 6179312"/>
              <a:gd name="connsiteX3" fmla="*/ 4546213 w 4546213"/>
              <a:gd name="connsiteY3" fmla="*/ 2836413 h 6179312"/>
              <a:gd name="connsiteX4" fmla="*/ 1203314 w 4546213"/>
              <a:gd name="connsiteY4" fmla="*/ 6179312 h 6179312"/>
              <a:gd name="connsiteX5" fmla="*/ 209238 w 4546213"/>
              <a:gd name="connsiteY5" fmla="*/ 6029022 h 6179312"/>
              <a:gd name="connsiteX6" fmla="*/ 0 w 4546213"/>
              <a:gd name="connsiteY6" fmla="*/ 5952440 h 61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3" h="6179312">
                <a:moveTo>
                  <a:pt x="0" y="0"/>
                </a:moveTo>
                <a:lnTo>
                  <a:pt x="2966307" y="0"/>
                </a:lnTo>
                <a:lnTo>
                  <a:pt x="3072361" y="64429"/>
                </a:lnTo>
                <a:cubicBezTo>
                  <a:pt x="3961578" y="665172"/>
                  <a:pt x="4546213" y="1682518"/>
                  <a:pt x="4546213" y="2836413"/>
                </a:cubicBezTo>
                <a:cubicBezTo>
                  <a:pt x="4546213" y="4682645"/>
                  <a:pt x="3049546" y="6179312"/>
                  <a:pt x="1203314" y="6179312"/>
                </a:cubicBezTo>
                <a:cubicBezTo>
                  <a:pt x="857146" y="6179312"/>
                  <a:pt x="523266" y="6126695"/>
                  <a:pt x="209238" y="6029022"/>
                </a:cubicBezTo>
                <a:lnTo>
                  <a:pt x="0" y="5952440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1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5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1500">
                <a:srgbClr val="FFFFFF">
                  <a:alpha val="70000"/>
                </a:srgbClr>
              </a:gs>
              <a:gs pos="8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CE1FD2D3-33AB-45C8-8460-A53DA1178B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5E165C-C0B1-4DBC-9626-FFD61EB2A3C6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59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504A362-78AD-4F31-9FCF-66BA2DBDB3E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0E096E-920F-4CEE-BF9A-07CA664FED2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99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i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6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47620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5609FE-43FB-456B-BAF9-6FC670B8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1484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D659-7B46-41C1-9CA1-5746C1F33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522197"/>
            <a:ext cx="10980413" cy="365476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A1F076-A89C-4CB0-B989-3D0025F57611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C3D765-86AA-4427-A0B6-8B18C4317F1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5F01409D-0479-49CD-B8ED-E73E5F96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16A1F9-49AB-4FE6-BBD0-DD68FF6EB75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89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65" r:id="rId3"/>
    <p:sldLayoutId id="2147483666" r:id="rId4"/>
    <p:sldLayoutId id="2147483671" r:id="rId5"/>
    <p:sldLayoutId id="2147483663" r:id="rId6"/>
    <p:sldLayoutId id="2147483664" r:id="rId7"/>
    <p:sldLayoutId id="2147483660" r:id="rId8"/>
    <p:sldLayoutId id="2147483675" r:id="rId9"/>
    <p:sldLayoutId id="2147483661" r:id="rId10"/>
    <p:sldLayoutId id="2147483655" r:id="rId11"/>
    <p:sldLayoutId id="2147483667" r:id="rId12"/>
    <p:sldLayoutId id="2147483670" r:id="rId13"/>
    <p:sldLayoutId id="2147483672" r:id="rId14"/>
    <p:sldLayoutId id="2147483668" r:id="rId15"/>
    <p:sldLayoutId id="2147483669" r:id="rId16"/>
    <p:sldLayoutId id="2147483676" r:id="rId17"/>
    <p:sldLayoutId id="2147483677" r:id="rId18"/>
    <p:sldLayoutId id="2147483679" r:id="rId19"/>
    <p:sldLayoutId id="2147483680" r:id="rId20"/>
    <p:sldLayoutId id="2147483682" r:id="rId21"/>
    <p:sldLayoutId id="2147483683" r:id="rId22"/>
    <p:sldLayoutId id="214748368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www.ethics.harvard.edu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ethics.harvard.edu/information-fellows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harvard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ews.harvard.edu/gazette/harvard-events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thics.harvard.edu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d umbrella">
            <a:extLst>
              <a:ext uri="{FF2B5EF4-FFF2-40B4-BE49-F238E27FC236}">
                <a16:creationId xmlns:a16="http://schemas.microsoft.com/office/drawing/2014/main" id="{30FFF511-4CAB-A64C-A5DD-3E2A803547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6858000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1BF7DBB-67AA-4599-B44E-07D280BDF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690549"/>
            <a:ext cx="5943600" cy="2917620"/>
          </a:xfrm>
        </p:spPr>
        <p:txBody>
          <a:bodyPr/>
          <a:lstStyle/>
          <a:p>
            <a:r>
              <a:rPr lang="en-GB" b="1"/>
              <a:t>Fellows Orientation</a:t>
            </a:r>
          </a:p>
        </p:txBody>
      </p:sp>
      <p:cxnSp>
        <p:nvCxnSpPr>
          <p:cNvPr id="17" name="Straight Connector 16" descr="divider line">
            <a:extLst>
              <a:ext uri="{FF2B5EF4-FFF2-40B4-BE49-F238E27FC236}">
                <a16:creationId xmlns:a16="http://schemas.microsoft.com/office/drawing/2014/main" id="{BA62D616-C355-46BC-B4B6-8254E2BE6EE7}"/>
              </a:ext>
            </a:extLst>
          </p:cNvPr>
          <p:cNvCxnSpPr/>
          <p:nvPr/>
        </p:nvCxnSpPr>
        <p:spPr>
          <a:xfrm>
            <a:off x="5820635" y="3926095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13">
            <a:extLst>
              <a:ext uri="{FF2B5EF4-FFF2-40B4-BE49-F238E27FC236}">
                <a16:creationId xmlns:a16="http://schemas.microsoft.com/office/drawing/2014/main" id="{F5E856BA-8A49-437A-AC08-57B28491C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2169" y="4243808"/>
            <a:ext cx="5148072" cy="492450"/>
          </a:xfrm>
        </p:spPr>
        <p:txBody>
          <a:bodyPr/>
          <a:lstStyle/>
          <a:p>
            <a:r>
              <a:rPr lang="en-GB">
                <a:cs typeface="Arial"/>
              </a:rPr>
              <a:t>2019-2020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7ECF636-D45E-4307-9E3A-89A2B5960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326" y="4962595"/>
            <a:ext cx="2915816" cy="258532"/>
          </a:xfrm>
        </p:spPr>
        <p:txBody>
          <a:bodyPr/>
          <a:lstStyle/>
          <a:p>
            <a:r>
              <a:rPr lang="en-GB">
                <a:cs typeface="Arial"/>
              </a:rPr>
              <a:t>September 6, 2019</a:t>
            </a:r>
            <a:endParaRPr lang="en-US"/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40F9BB8-B5C6-4B63-AFB6-6CCE35FD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7" y="250219"/>
            <a:ext cx="3182672" cy="10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93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08" y="636298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cs typeface="+mj-cs"/>
              </a:rPr>
              <a:t>Quick Facts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709" y="2575042"/>
            <a:ext cx="5120113" cy="346222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sz="2500" b="1" dirty="0">
                <a:latin typeface="+mj-lt"/>
                <a:cs typeface="+mn-cs"/>
              </a:rPr>
              <a:t>Founded by Dennis Thompson in 1986</a:t>
            </a:r>
            <a:endParaRPr lang="en-US" sz="2500" dirty="0">
              <a:latin typeface="+mj-lt"/>
              <a:cs typeface="+mn-cs"/>
            </a:endParaRPr>
          </a:p>
          <a:p>
            <a:pPr>
              <a:lnSpc>
                <a:spcPct val="90000"/>
              </a:lnSpc>
            </a:pPr>
            <a:r>
              <a:rPr lang="en-US" sz="2500" b="1" dirty="0">
                <a:latin typeface="+mj-lt"/>
                <a:cs typeface="+mn-cs"/>
              </a:rPr>
              <a:t>First Interfaculty Initiative at Harvard</a:t>
            </a:r>
            <a:endParaRPr lang="en-US" sz="2500" b="1" dirty="0">
              <a:latin typeface="+mj-lt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2500" b="1" dirty="0">
                <a:latin typeface="+mj-lt"/>
                <a:cs typeface="+mn-cs"/>
              </a:rPr>
              <a:t>Naming Convention for Public Use:             </a:t>
            </a:r>
            <a:endParaRPr lang="en-US" sz="2500" b="1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</a:pPr>
            <a:r>
              <a:rPr lang="en-US" sz="2500" b="1" dirty="0">
                <a:latin typeface="+mj-lt"/>
              </a:rPr>
              <a:t>Edmond J. Safra Center for Ethics</a:t>
            </a:r>
            <a:endParaRPr lang="en-US" sz="2500" b="1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</a:pPr>
            <a:r>
              <a:rPr lang="en-US" sz="2500" b="1" dirty="0">
                <a:latin typeface="+mj-lt"/>
              </a:rPr>
              <a:t>EJ Safra Center</a:t>
            </a:r>
            <a:endParaRPr lang="en-US" sz="2500" b="1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</a:pPr>
            <a:r>
              <a:rPr lang="en-US" sz="2500" b="1" dirty="0">
                <a:latin typeface="+mj-lt"/>
              </a:rPr>
              <a:t>EJS Center</a:t>
            </a:r>
            <a:endParaRPr lang="en-US" sz="2500" b="1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</a:pPr>
            <a:r>
              <a:rPr lang="en-US" sz="2500" b="1" dirty="0">
                <a:latin typeface="+mj-lt"/>
              </a:rPr>
              <a:t>NEVER just "Safra Center"</a:t>
            </a:r>
          </a:p>
          <a:p>
            <a:pPr>
              <a:lnSpc>
                <a:spcPct val="90000"/>
              </a:lnSpc>
            </a:pPr>
            <a:endParaRPr lang="en-US" sz="1800" dirty="0">
              <a:cs typeface="+mn-cs"/>
            </a:endParaRPr>
          </a:p>
        </p:txBody>
      </p:sp>
      <p:pic>
        <p:nvPicPr>
          <p:cNvPr id="9" name="Picture Placeholder 8" descr="A person in a white room&#10;&#10;Description generated with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27489" r="1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2614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Fellowships Offered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Faculty / Fellows-in-Residence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Tel Aviv University Exchange Fellows</a:t>
            </a:r>
            <a:endParaRPr lang="en-US" sz="1700" b="1">
              <a:solidFill>
                <a:schemeClr val="bg1"/>
              </a:solidFill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Graduate Fellows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Ethics Pedagogy Fellows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Undergraduate Fellows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bg1"/>
                </a:solidFill>
                <a:cs typeface="Arial"/>
              </a:rPr>
              <a:t>Visiting Fellows</a:t>
            </a:r>
          </a:p>
          <a:p>
            <a:pPr>
              <a:lnSpc>
                <a:spcPct val="90000"/>
              </a:lnSpc>
            </a:pPr>
            <a:endParaRPr lang="en-US" sz="1700">
              <a:solidFill>
                <a:schemeClr val="bg1"/>
              </a:solidFill>
              <a:cs typeface="+mn-cs"/>
            </a:endParaRPr>
          </a:p>
          <a:p>
            <a:pPr>
              <a:lnSpc>
                <a:spcPct val="90000"/>
              </a:lnSpc>
            </a:pPr>
            <a:endParaRPr lang="en-US" sz="170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Placeholder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1D287659-9DB1-C84A-9E42-4CCE0445FA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5297763" y="1264976"/>
            <a:ext cx="6250768" cy="4167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549DB-4BCB-4DD7-A551-608F100C9CEE}"/>
              </a:ext>
            </a:extLst>
          </p:cNvPr>
          <p:cNvSpPr txBox="1"/>
          <p:nvPr/>
        </p:nvSpPr>
        <p:spPr>
          <a:xfrm>
            <a:off x="5439363" y="5599289"/>
            <a:ext cx="59558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entury Gothic"/>
              </a:rPr>
              <a:t>Last year's graduating senior Undergraduate Fellows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C34F6-42FF-406D-A753-CA13E62E460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630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67" y="412377"/>
            <a:ext cx="3585883" cy="121023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>
                <a:solidFill>
                  <a:schemeClr val="tx1"/>
                </a:solidFill>
                <a:cs typeface="+mj-cs"/>
              </a:rPr>
              <a:t>Your Time at  the Center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867" y="1804505"/>
            <a:ext cx="3785721" cy="464111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b="1">
                <a:latin typeface="Century Gothic"/>
                <a:cs typeface="+mn-cs"/>
              </a:rPr>
              <a:t>September 1, 2019 to June 30, 2020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b="1">
                <a:latin typeface="Century Gothic"/>
                <a:cs typeface="+mn-cs"/>
              </a:rPr>
              <a:t>IT Support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b="1">
                <a:latin typeface="Century Gothic"/>
                <a:cs typeface="+mn-cs"/>
              </a:rPr>
              <a:t>Social Chairs!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b="1">
                <a:latin typeface="Century Gothic"/>
                <a:cs typeface="Arial"/>
              </a:rPr>
              <a:t>Headshots 9/24 and 10/1</a:t>
            </a:r>
            <a:endParaRPr lang="en-US" sz="2000">
              <a:latin typeface="Century Gothic"/>
              <a:cs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000" b="1">
                <a:latin typeface="Century Gothic"/>
                <a:cs typeface="+mn-cs"/>
              </a:rPr>
              <a:t>Follow Us:</a:t>
            </a:r>
            <a:endParaRPr lang="en-US" sz="2000">
              <a:latin typeface="Century Gothic"/>
              <a:cs typeface="+mn-cs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latin typeface="Century Gothic"/>
                <a:hlinkClick r:id="rId2"/>
              </a:rPr>
              <a:t>ethics.harvard.edu</a:t>
            </a:r>
            <a:endParaRPr lang="en-US" sz="2000">
              <a:latin typeface="Century Gothic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latin typeface="Century Gothic"/>
              </a:rPr>
              <a:t>Twitter: @</a:t>
            </a:r>
            <a:r>
              <a:rPr lang="en-US" sz="2000" b="1" err="1">
                <a:latin typeface="Century Gothic"/>
              </a:rPr>
              <a:t>harvardethics</a:t>
            </a:r>
            <a:endParaRPr lang="en-US" sz="2000">
              <a:latin typeface="Century Gothic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latin typeface="Century Gothic"/>
              </a:rPr>
              <a:t>Facebook: @</a:t>
            </a:r>
            <a:r>
              <a:rPr lang="en-US" sz="2000" b="1" err="1">
                <a:latin typeface="Century Gothic"/>
              </a:rPr>
              <a:t>harvardethics</a:t>
            </a:r>
            <a:endParaRPr lang="en-US" sz="2000" b="1">
              <a:latin typeface="Century Gothic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900" b="1">
              <a:latin typeface="Century Gothic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800" b="1"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846" r="4157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D08C3C-BC44-49CE-A297-9C5A9DA2DA7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835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532" y="1406111"/>
            <a:ext cx="4265802" cy="392214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100" b="1">
                <a:latin typeface="Century Gothic"/>
                <a:ea typeface="+mn-lt"/>
                <a:cs typeface="+mn-lt"/>
              </a:rPr>
              <a:t>We Want to Know!</a:t>
            </a:r>
            <a:endParaRPr lang="en-GB" sz="4100" b="1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lang="en-GB" sz="2200" b="1">
              <a:solidFill>
                <a:srgbClr val="000000"/>
              </a:solidFill>
              <a:latin typeface="+mj-lt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GB" sz="2200" b="1">
                <a:solidFill>
                  <a:srgbClr val="000000"/>
                </a:solidFill>
                <a:latin typeface="+mj-lt"/>
                <a:cs typeface="Arial"/>
              </a:rPr>
              <a:t>Publications, talks, awards, etc? </a:t>
            </a:r>
            <a:r>
              <a:rPr lang="en-GB" sz="2200" b="1" i="1">
                <a:solidFill>
                  <a:srgbClr val="000000"/>
                </a:solidFill>
                <a:latin typeface="+mj-lt"/>
                <a:cs typeface="Arial"/>
              </a:rPr>
              <a:t>Let Maggie know.</a:t>
            </a:r>
            <a:endParaRPr lang="en-GB" sz="2200" b="1" i="1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2200" b="1">
                <a:solidFill>
                  <a:srgbClr val="000000"/>
                </a:solidFill>
                <a:latin typeface="+mj-lt"/>
                <a:cs typeface="Arial"/>
              </a:rPr>
              <a:t>Have an idea or suggestion for an event or improvement? </a:t>
            </a:r>
            <a:r>
              <a:rPr lang="en-US" sz="2200" b="1" i="1">
                <a:solidFill>
                  <a:srgbClr val="000000"/>
                </a:solidFill>
                <a:latin typeface="+mj-lt"/>
                <a:cs typeface="Arial"/>
              </a:rPr>
              <a:t>Talk to Emily.</a:t>
            </a:r>
          </a:p>
          <a:p>
            <a:endParaRPr lang="en-GB">
              <a:latin typeface="+mj-lt"/>
            </a:endParaRP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4" name="Picture 4" descr="A picture containing indoor, person, table, sitting&#10;&#10;Description generated with very high confidence">
            <a:extLst>
              <a:ext uri="{FF2B5EF4-FFF2-40B4-BE49-F238E27FC236}">
                <a16:creationId xmlns:a16="http://schemas.microsoft.com/office/drawing/2014/main" id="{95662CD9-25CD-4EB5-8929-2FF1CF3A18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6667" r="16667"/>
          <a:stretch/>
        </p:blipFill>
        <p:spPr>
          <a:xfrm>
            <a:off x="6038300" y="-976"/>
            <a:ext cx="6152557" cy="615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7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598" y="2635606"/>
            <a:ext cx="4767547" cy="13180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600">
                <a:solidFill>
                  <a:schemeClr val="tx1"/>
                </a:solidFill>
              </a:rPr>
              <a:t>Opportunities</a:t>
            </a:r>
            <a:br>
              <a:rPr lang="en-US" sz="5600">
                <a:solidFill>
                  <a:schemeClr val="tx1"/>
                </a:solidFill>
              </a:rPr>
            </a:br>
            <a:r>
              <a:rPr lang="en-US" sz="5600">
                <a:solidFill>
                  <a:schemeClr val="tx1"/>
                </a:solidFill>
              </a:rPr>
              <a:t>&amp; </a:t>
            </a:r>
            <a:br>
              <a:rPr lang="en-US" sz="5600">
                <a:solidFill>
                  <a:schemeClr val="tx1"/>
                </a:solidFill>
              </a:rPr>
            </a:br>
            <a:r>
              <a:rPr lang="en-US" sz="5600">
                <a:solidFill>
                  <a:schemeClr val="tx1"/>
                </a:solidFill>
              </a:rPr>
              <a:t>Obligations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DC60EB8-8563-A04B-B4E8-DE80832D31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8877" r="2489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5535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FA592-5858-43F3-BBD7-77A2F794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cs typeface="+mj-cs"/>
              </a:rPr>
              <a:t>Making the Most of Your Time Here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D9AD8B-CEE6-468E-B8E8-37FCCA14F4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984396"/>
              </p:ext>
            </p:extLst>
          </p:nvPr>
        </p:nvGraphicFramePr>
        <p:xfrm>
          <a:off x="5194300" y="470924"/>
          <a:ext cx="6466567" cy="581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D30C3-20FA-4A03-A573-87E9031BF1F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762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alphaModFix/>
          </a:blip>
          <a:srcRect l="17601" r="20162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672353" y="514767"/>
            <a:ext cx="4776694" cy="109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Seminars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672353" y="1972235"/>
            <a:ext cx="4687047" cy="4250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0000"/>
                </a:solidFill>
                <a:latin typeface="Century Gothic"/>
              </a:rPr>
              <a:t>FIR/Faculty Seminars: </a:t>
            </a:r>
            <a:r>
              <a:rPr lang="en-US" sz="2400">
                <a:solidFill>
                  <a:srgbClr val="000000"/>
                </a:solidFill>
                <a:latin typeface="Century Gothic"/>
              </a:rPr>
              <a:t>Tuesdays at Noon, lunch provided</a:t>
            </a:r>
          </a:p>
          <a:p>
            <a:pPr marL="285750" indent="-228600">
              <a:lnSpc>
                <a:spcPct val="9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0000"/>
                </a:solidFill>
                <a:latin typeface="Century Gothic"/>
              </a:rPr>
              <a:t>Sharing your title/abstract</a:t>
            </a:r>
          </a:p>
          <a:p>
            <a:pPr marL="285750" indent="-228600">
              <a:lnSpc>
                <a:spcPct val="9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0000"/>
                </a:solidFill>
                <a:latin typeface="Century Gothic"/>
              </a:rPr>
              <a:t>Grad Fellow Seminars: </a:t>
            </a:r>
            <a:r>
              <a:rPr lang="en-US" sz="2400">
                <a:solidFill>
                  <a:srgbClr val="000000"/>
                </a:solidFill>
                <a:latin typeface="Century Gothic"/>
              </a:rPr>
              <a:t>Tuesdays at Noon, lunch provided</a:t>
            </a:r>
          </a:p>
          <a:p>
            <a:pPr marL="285750" indent="-228600">
              <a:lnSpc>
                <a:spcPct val="9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0000"/>
                </a:solidFill>
                <a:latin typeface="Century Gothic"/>
              </a:rPr>
              <a:t>Grad Fellows are expected to attend FIR seminars</a:t>
            </a:r>
          </a:p>
          <a:p>
            <a:pPr marL="285750" indent="-228600">
              <a:lnSpc>
                <a:spcPct val="9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0000"/>
                </a:solidFill>
                <a:latin typeface="Century Gothic"/>
              </a:rPr>
              <a:t>Inviting others </a:t>
            </a:r>
            <a:r>
              <a:rPr lang="en-US" sz="2400">
                <a:solidFill>
                  <a:srgbClr val="000000"/>
                </a:solidFill>
                <a:latin typeface="Century Gothic"/>
              </a:rPr>
              <a:t>to your seminar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51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672353" y="514767"/>
            <a:ext cx="4776694" cy="109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Seminars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6382871" y="1609869"/>
            <a:ext cx="4687047" cy="4250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>
              <a:solidFill>
                <a:srgbClr val="000000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8299C42-3B2B-454F-A0C5-3435F70DA7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5471" r="2547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C3AEC-BCB8-4835-A720-3D2A99386A7B}"/>
              </a:ext>
            </a:extLst>
          </p:cNvPr>
          <p:cNvSpPr txBox="1"/>
          <p:nvPr/>
        </p:nvSpPr>
        <p:spPr>
          <a:xfrm>
            <a:off x="5641870" y="891989"/>
            <a:ext cx="54903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+mj-lt"/>
              </a:rPr>
              <a:t>September 10 </a:t>
            </a:r>
            <a:r>
              <a:rPr lang="en-US" sz="2400">
                <a:latin typeface="+mj-lt"/>
              </a:rPr>
              <a:t>– Fellow-in-Residence Seminar Planning Meeting (grad fellows need not attend)</a:t>
            </a:r>
          </a:p>
          <a:p>
            <a:endParaRPr lang="en-US" sz="2400">
              <a:latin typeface="+mj-lt"/>
            </a:endParaRPr>
          </a:p>
          <a:p>
            <a:r>
              <a:rPr lang="en-US" sz="2400" b="1">
                <a:latin typeface="+mj-lt"/>
              </a:rPr>
              <a:t>September 17 </a:t>
            </a:r>
            <a:r>
              <a:rPr lang="en-US" sz="2400">
                <a:latin typeface="+mj-lt"/>
              </a:rPr>
              <a:t>– First Meeting of the Graduate Fellowship Seminar</a:t>
            </a:r>
          </a:p>
          <a:p>
            <a:endParaRPr lang="en-US" sz="2400">
              <a:latin typeface="+mj-lt"/>
            </a:endParaRPr>
          </a:p>
          <a:p>
            <a:r>
              <a:rPr lang="en-US" sz="2400" b="1">
                <a:latin typeface="+mj-lt"/>
              </a:rPr>
              <a:t>September 24 </a:t>
            </a:r>
            <a:r>
              <a:rPr lang="en-US" sz="2400">
                <a:latin typeface="+mj-lt"/>
              </a:rPr>
              <a:t>– Guest Seminar Presenter James Mickens, Professor of Computer Science</a:t>
            </a:r>
          </a:p>
          <a:p>
            <a:endParaRPr lang="en-US" sz="2400">
              <a:latin typeface="+mj-lt"/>
            </a:endParaRPr>
          </a:p>
          <a:p>
            <a:r>
              <a:rPr lang="en-US" sz="2400" b="1">
                <a:latin typeface="+mj-lt"/>
              </a:rPr>
              <a:t>October 8</a:t>
            </a:r>
            <a:r>
              <a:rPr lang="en-US" sz="2400">
                <a:latin typeface="+mj-lt"/>
              </a:rPr>
              <a:t> – First Traditional Fellows-in-Residence Seminar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DA15EC-4039-4BC4-99BA-B16A09CCFF7B}"/>
              </a:ext>
            </a:extLst>
          </p:cNvPr>
          <p:cNvSpPr/>
          <p:nvPr/>
        </p:nvSpPr>
        <p:spPr>
          <a:xfrm>
            <a:off x="11225493" y="6321799"/>
            <a:ext cx="401731" cy="38380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EFF655-D3CA-4B8D-893C-67678C1E9B6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17</a:t>
            </a:fld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64F0E0-FB84-4E38-BFBF-623464306E08}"/>
              </a:ext>
            </a:extLst>
          </p:cNvPr>
          <p:cNvCxnSpPr/>
          <p:nvPr/>
        </p:nvCxnSpPr>
        <p:spPr>
          <a:xfrm flipH="1">
            <a:off x="-2" y="6535271"/>
            <a:ext cx="110699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12215E-9540-46D2-BE57-94A2043AAA54}"/>
              </a:ext>
            </a:extLst>
          </p:cNvPr>
          <p:cNvCxnSpPr>
            <a:cxnSpLocks/>
          </p:cNvCxnSpPr>
          <p:nvPr/>
        </p:nvCxnSpPr>
        <p:spPr>
          <a:xfrm>
            <a:off x="11086354" y="6321799"/>
            <a:ext cx="0" cy="3838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586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2545BE-DA05-49B9-BF77-D29855F226C4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Other </a:t>
            </a:r>
            <a:endParaRPr lang="en-US" sz="440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Obligations</a:t>
            </a:r>
          </a:p>
        </p:txBody>
      </p:sp>
      <p:cxnSp>
        <p:nvCxnSpPr>
          <p:cNvPr id="22" name="Straight Arrow Connector 2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7299B-A597-49D5-BF0D-1436B32E98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674" y="2691584"/>
            <a:ext cx="5120113" cy="346222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b="1">
                <a:latin typeface="Century Gothic"/>
                <a:cs typeface="+mn-cs"/>
              </a:rPr>
              <a:t>Opening and Closing dinners </a:t>
            </a:r>
            <a:endParaRPr lang="en-US" sz="2400" b="1">
              <a:latin typeface="Century Gothic"/>
              <a:cs typeface="Arial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b="1">
                <a:highlight>
                  <a:srgbClr val="FFFF00"/>
                </a:highlight>
                <a:latin typeface="Century Gothic"/>
                <a:cs typeface="+mn-cs"/>
              </a:rPr>
              <a:t>WARNING</a:t>
            </a:r>
            <a:r>
              <a:rPr lang="en-US" sz="2400" b="1">
                <a:latin typeface="Century Gothic"/>
                <a:cs typeface="+mn-cs"/>
              </a:rPr>
              <a:t>: Fellows provide entertainment at the Closing Dinner!</a:t>
            </a:r>
            <a:endParaRPr lang="en-US" sz="2400">
              <a:latin typeface="Century Gothic"/>
              <a:cs typeface="Arial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b="1">
                <a:latin typeface="Century Gothic"/>
                <a:cs typeface="+mn-cs"/>
              </a:rPr>
              <a:t>Public Lectures and dinners – attend as many as possible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b="1">
                <a:latin typeface="Century Gothic"/>
                <a:cs typeface="+mn-cs"/>
              </a:rPr>
              <a:t>Presence in the office</a:t>
            </a:r>
            <a:endParaRPr lang="en-US" sz="2400">
              <a:latin typeface="Century Gothic"/>
              <a:cs typeface="+mn-cs"/>
            </a:endParaRPr>
          </a:p>
        </p:txBody>
      </p:sp>
      <p:pic>
        <p:nvPicPr>
          <p:cNvPr id="2" name="Picture 3" descr="A group of people holding wine glasses&#10;&#10;Description generated with very high confidence">
            <a:extLst>
              <a:ext uri="{FF2B5EF4-FFF2-40B4-BE49-F238E27FC236}">
                <a16:creationId xmlns:a16="http://schemas.microsoft.com/office/drawing/2014/main" id="{3D6C24D4-2021-4C36-9885-C5B844AFC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89" r="11963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5277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689" y="454321"/>
            <a:ext cx="6022047" cy="9804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+mj-cs"/>
              </a:rPr>
              <a:t>More Opportunities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3915" r="1539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8689" y="1497529"/>
            <a:ext cx="6313674" cy="45191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200" b="1">
                <a:latin typeface="Century Gothic"/>
                <a:cs typeface="+mn-cs"/>
              </a:rPr>
              <a:t>Ethics Mondays – proposing topics and attending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200" b="1">
                <a:latin typeface="Century Gothic"/>
                <a:cs typeface="+mn-cs"/>
              </a:rPr>
              <a:t>Media requests </a:t>
            </a:r>
            <a:endParaRPr lang="en-US" sz="2200" b="1" i="1">
              <a:latin typeface="Century Gothic"/>
              <a:cs typeface="+mn-cs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200" b="1">
                <a:latin typeface="Century Gothic"/>
                <a:cs typeface="+mn-cs"/>
              </a:rPr>
              <a:t>For the Record blog series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200" b="1">
                <a:latin typeface="Century Gothic"/>
                <a:cs typeface="+mn-cs"/>
              </a:rPr>
              <a:t>Organize a reading group, workshop, or social outing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200" b="1">
                <a:solidFill>
                  <a:srgbClr val="FF0000"/>
                </a:solidFill>
                <a:latin typeface="Century Gothic"/>
                <a:cs typeface="+mn-cs"/>
              </a:rPr>
              <a:t>New:</a:t>
            </a:r>
            <a:r>
              <a:rPr lang="en-US" sz="2200" b="1">
                <a:latin typeface="Century Gothic"/>
                <a:cs typeface="+mn-cs"/>
              </a:rPr>
              <a:t> Breakfast Club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200" b="1">
                <a:solidFill>
                  <a:srgbClr val="FF0000"/>
                </a:solidFill>
                <a:latin typeface="Century Gothic"/>
                <a:cs typeface="+mn-cs"/>
              </a:rPr>
              <a:t>New:</a:t>
            </a:r>
            <a:r>
              <a:rPr lang="en-US" sz="2200" b="1">
                <a:latin typeface="Century Gothic"/>
                <a:cs typeface="+mn-cs"/>
              </a:rPr>
              <a:t> Brown Bag Lunches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200" b="1" i="1">
                <a:latin typeface="Century Gothic"/>
                <a:cs typeface="+mn-cs"/>
              </a:rPr>
              <a:t>TIP: read up on the people on our website and tell us who you want to meet!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9F81DE-201A-46A6-B0A6-0EE8FB5DC48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390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924" y="1454700"/>
            <a:ext cx="4936879" cy="27009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/>
                </a:solidFill>
              </a:rPr>
              <a:t>Welcome! We’re glad you’re here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F9AF053-83AB-44B3-999D-2E0374D14F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683" r="20682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5872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020" r="9091" b="223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4" name="Freeform: Shape 23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25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18" y="365487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  <a:cs typeface="+mj-cs"/>
              </a:rPr>
              <a:t>Center Events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988" y="1117087"/>
            <a:ext cx="4037120" cy="390314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endParaRPr lang="en-US" sz="1800">
              <a:cs typeface="+mn-cs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>
                <a:latin typeface="+mj-lt"/>
                <a:cs typeface="+mn-cs"/>
              </a:rPr>
              <a:t>Organized by Vickie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>
                <a:latin typeface="+mj-lt"/>
                <a:cs typeface="+mn-cs"/>
              </a:rPr>
              <a:t>Catering for seminars/ inviting others</a:t>
            </a:r>
            <a:endParaRPr lang="en-US" sz="2800" b="1" i="1">
              <a:latin typeface="+mj-lt"/>
              <a:cs typeface="+mn-cs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>
                <a:latin typeface="+mj-lt"/>
                <a:cs typeface="+mn-cs"/>
              </a:rPr>
              <a:t>RSVPs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>
                <a:latin typeface="+mj-lt"/>
                <a:cs typeface="+mn-cs"/>
              </a:rPr>
              <a:t>Changes of plan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b="1">
                <a:latin typeface="+mj-lt"/>
                <a:cs typeface="+mn-cs"/>
              </a:rPr>
              <a:t>Guests – only invited to opening and closing dinners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9F81DE-201A-46A6-B0A6-0EE8FB5DC48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1F4B5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CB4E619-4CA9-4A22-920F-20396BF50470}" type="slidenum">
              <a:rPr lang="en-US" sz="1500">
                <a:solidFill>
                  <a:srgbClr val="FFFFFF"/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 sz="1500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337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33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27" y="4572142"/>
            <a:ext cx="7063792" cy="1970767"/>
          </a:xfr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  <a:cs typeface="+mj-cs"/>
              </a:rPr>
              <a:t>Upcoming Events</a:t>
            </a:r>
            <a:br>
              <a:rPr lang="en-US" sz="4400" dirty="0">
                <a:solidFill>
                  <a:srgbClr val="FFFFFF"/>
                </a:solidFill>
                <a:cs typeface="+mj-cs"/>
              </a:rPr>
            </a:br>
            <a:r>
              <a:rPr lang="en-US" sz="2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ethics.harvard.edu/information-fellows</a:t>
            </a:r>
            <a:endParaRPr lang="en-US" sz="2800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9" name="Picture Placeholder 8" descr="A picture containing person, indoor, wall, man&#10;&#10;Description generated with very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9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5948" y="861637"/>
            <a:ext cx="3680533" cy="51347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September 11 </a:t>
            </a:r>
            <a:r>
              <a:rPr lang="en-US" sz="2000" dirty="0">
                <a:solidFill>
                  <a:srgbClr val="FFFFFF"/>
                </a:solidFill>
                <a:latin typeface="+mj-lt"/>
                <a:cs typeface="+mn-cs"/>
              </a:rPr>
              <a:t>– Algorithms, Justice, and Democracy reading group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September 12 </a:t>
            </a:r>
            <a:r>
              <a:rPr lang="en-US" sz="2000" dirty="0">
                <a:solidFill>
                  <a:srgbClr val="FFFFFF"/>
                </a:solidFill>
                <a:latin typeface="+mj-lt"/>
                <a:cs typeface="+mn-cs"/>
              </a:rPr>
              <a:t>– Brown Bag Lunch with CRCS </a:t>
            </a:r>
            <a:endParaRPr lang="en-US" sz="2000" b="1" dirty="0">
              <a:solidFill>
                <a:srgbClr val="FFFFFF"/>
              </a:solidFill>
              <a:latin typeface="+mj-lt"/>
              <a:cs typeface="+mn-c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September 18 </a:t>
            </a:r>
            <a:r>
              <a:rPr lang="en-US" sz="2000" dirty="0">
                <a:solidFill>
                  <a:srgbClr val="FFFFFF"/>
                </a:solidFill>
                <a:latin typeface="+mj-lt"/>
                <a:cs typeface="+mn-cs"/>
              </a:rPr>
              <a:t>- Breakfast Club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September 26 </a:t>
            </a:r>
            <a:r>
              <a:rPr lang="en-US" sz="2000" dirty="0">
                <a:solidFill>
                  <a:srgbClr val="FFFFFF"/>
                </a:solidFill>
                <a:latin typeface="+mj-lt"/>
                <a:cs typeface="+mn-cs"/>
              </a:rPr>
              <a:t>- George Daley Public Lecture &amp; Dinner 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September 27 </a:t>
            </a:r>
            <a:r>
              <a:rPr lang="en-US" sz="2000" dirty="0">
                <a:solidFill>
                  <a:srgbClr val="FFFFFF"/>
                </a:solidFill>
                <a:latin typeface="+mj-lt"/>
                <a:cs typeface="+mn-cs"/>
              </a:rPr>
              <a:t>- EIYW: Katrina Forrester in conversation with Brandon Terry 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October 3 </a:t>
            </a:r>
            <a:r>
              <a:rPr lang="en-US" sz="2000" dirty="0">
                <a:solidFill>
                  <a:srgbClr val="FFFFFF"/>
                </a:solidFill>
                <a:latin typeface="+mj-lt"/>
                <a:cs typeface="+mn-cs"/>
              </a:rPr>
              <a:t>– Brown Bag Lunch at Wyss Institute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23BEE-BB53-44C2-A508-AE9A8B7E85BF}"/>
              </a:ext>
            </a:extLst>
          </p:cNvPr>
          <p:cNvSpPr/>
          <p:nvPr/>
        </p:nvSpPr>
        <p:spPr>
          <a:xfrm>
            <a:off x="11001375" y="6536266"/>
            <a:ext cx="753035" cy="2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2AAA8E-18C6-44FD-AB9B-885B3AFF189F}"/>
              </a:ext>
            </a:extLst>
          </p:cNvPr>
          <p:cNvSpPr/>
          <p:nvPr/>
        </p:nvSpPr>
        <p:spPr>
          <a:xfrm>
            <a:off x="7393119" y="6472238"/>
            <a:ext cx="134270" cy="12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5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large building&#10;&#10;Description generated with very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4991" r="9322"/>
          <a:stretch/>
        </p:blipFill>
        <p:spPr>
          <a:xfrm>
            <a:off x="3306519" y="1587"/>
            <a:ext cx="4846882" cy="6856413"/>
          </a:xfrm>
          <a:custGeom>
            <a:avLst/>
            <a:gdLst>
              <a:gd name="connsiteX0" fmla="*/ 121782 w 5110407"/>
              <a:gd name="connsiteY0" fmla="*/ 0 h 6856413"/>
              <a:gd name="connsiteX1" fmla="*/ 4731440 w 5110407"/>
              <a:gd name="connsiteY1" fmla="*/ 0 h 6856413"/>
              <a:gd name="connsiteX2" fmla="*/ 4775629 w 5110407"/>
              <a:gd name="connsiteY2" fmla="*/ 179775 h 6856413"/>
              <a:gd name="connsiteX3" fmla="*/ 5084710 w 5110407"/>
              <a:gd name="connsiteY3" fmla="*/ 4108260 h 6856413"/>
              <a:gd name="connsiteX4" fmla="*/ 4768709 w 5110407"/>
              <a:gd name="connsiteY4" fmla="*/ 6381464 h 6856413"/>
              <a:gd name="connsiteX5" fmla="*/ 4653290 w 5110407"/>
              <a:gd name="connsiteY5" fmla="*/ 6856413 h 6856413"/>
              <a:gd name="connsiteX6" fmla="*/ 0 w 5110407"/>
              <a:gd name="connsiteY6" fmla="*/ 6856413 h 6856413"/>
              <a:gd name="connsiteX7" fmla="*/ 21062 w 5110407"/>
              <a:gd name="connsiteY7" fmla="*/ 6803488 h 6856413"/>
              <a:gd name="connsiteX8" fmla="*/ 636462 w 5110407"/>
              <a:gd name="connsiteY8" fmla="*/ 3844830 h 6856413"/>
              <a:gd name="connsiteX9" fmla="*/ 203879 w 5110407"/>
              <a:gd name="connsiteY9" fmla="*/ 236924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10407" h="6856413">
                <a:moveTo>
                  <a:pt x="121782" y="0"/>
                </a:moveTo>
                <a:lnTo>
                  <a:pt x="4731440" y="0"/>
                </a:lnTo>
                <a:lnTo>
                  <a:pt x="4775629" y="179775"/>
                </a:lnTo>
                <a:cubicBezTo>
                  <a:pt x="5052916" y="1415453"/>
                  <a:pt x="5165791" y="2739148"/>
                  <a:pt x="5084710" y="4108260"/>
                </a:cubicBezTo>
                <a:cubicBezTo>
                  <a:pt x="5038379" y="4890611"/>
                  <a:pt x="4930907" y="5650759"/>
                  <a:pt x="4768709" y="6381464"/>
                </a:cubicBezTo>
                <a:lnTo>
                  <a:pt x="4653290" y="6856413"/>
                </a:lnTo>
                <a:lnTo>
                  <a:pt x="0" y="6856413"/>
                </a:lnTo>
                <a:lnTo>
                  <a:pt x="21062" y="6803488"/>
                </a:lnTo>
                <a:cubicBezTo>
                  <a:pt x="355644" y="5917239"/>
                  <a:pt x="573134" y="4914171"/>
                  <a:pt x="636462" y="3844830"/>
                </a:cubicBezTo>
                <a:cubicBezTo>
                  <a:pt x="713862" y="2537857"/>
                  <a:pt x="550895" y="1302013"/>
                  <a:pt x="203879" y="236924"/>
                </a:cubicBezTo>
                <a:close/>
              </a:path>
            </a:pathLst>
          </a:cu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2" y="485775"/>
            <a:ext cx="2825506" cy="57197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+mj-cs"/>
              </a:rPr>
              <a:t>Outside the Center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875" y="664369"/>
            <a:ext cx="3324607" cy="55292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200" b="1">
                <a:latin typeface="Century Gothic"/>
                <a:cs typeface="+mn-cs"/>
              </a:rPr>
              <a:t>Other Centers and Departments – get on mailing lists!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200" b="1">
                <a:latin typeface="Century Gothic"/>
                <a:cs typeface="+mn-cs"/>
              </a:rPr>
              <a:t>Gazette Events </a:t>
            </a:r>
            <a:r>
              <a:rPr lang="en-US" sz="2200" u="sng">
                <a:latin typeface="Century Gothic"/>
                <a:ea typeface="+mn-lt"/>
                <a:cs typeface="+mn-lt"/>
                <a:hlinkClick r:id="rId3"/>
              </a:rPr>
              <a:t>https://news.harvard</a:t>
            </a:r>
            <a:r>
              <a:rPr lang="en-US" sz="2200" u="sng">
                <a:latin typeface="Century Gothic"/>
                <a:ea typeface="+mn-lt"/>
                <a:cs typeface="+mn-lt"/>
                <a:hlinkClick r:id="rId4"/>
              </a:rPr>
              <a:t>. </a:t>
            </a:r>
            <a:r>
              <a:rPr lang="en-US" sz="2200" u="sng" err="1">
                <a:latin typeface="Century Gothic"/>
                <a:ea typeface="+mn-lt"/>
                <a:cs typeface="+mn-lt"/>
                <a:hlinkClick r:id="rId4"/>
              </a:rPr>
              <a:t>edu</a:t>
            </a:r>
            <a:r>
              <a:rPr lang="en-US" sz="2200" u="sng">
                <a:latin typeface="Century Gothic"/>
                <a:ea typeface="+mn-lt"/>
                <a:cs typeface="+mn-lt"/>
                <a:hlinkClick r:id="rId4"/>
              </a:rPr>
              <a:t>/gazette/harvard-events/</a:t>
            </a:r>
            <a:r>
              <a:rPr lang="en-US" sz="2200">
                <a:latin typeface="Century Gothic"/>
                <a:ea typeface="+mn-lt"/>
                <a:cs typeface="+mn-lt"/>
              </a:rPr>
              <a:t> </a:t>
            </a:r>
            <a:endParaRPr lang="en-US" sz="2200" b="1">
              <a:latin typeface="Century Gothic"/>
              <a:cs typeface="+mn-cs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200" b="1">
                <a:latin typeface="Century Gothic"/>
                <a:cs typeface="+mn-cs"/>
              </a:rPr>
              <a:t>Athletic Facilities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200" b="1">
                <a:latin typeface="Century Gothic"/>
                <a:cs typeface="+mn-cs"/>
              </a:rPr>
              <a:t>Harvard Museums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200" b="1">
                <a:latin typeface="Century Gothic"/>
                <a:cs typeface="+mn-cs"/>
              </a:rPr>
              <a:t>Outings &amp; Innings for Discounts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286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F01A071-338D-4D5A-BE90-3F5726F0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109" y="1718107"/>
            <a:ext cx="4513547" cy="19577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/>
                </a:solidFill>
              </a:rPr>
              <a:t>Office Logistics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A2CE605-99AC-D24C-98E0-471FD27626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6736" r="5423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6610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F01A071-338D-4D5A-BE90-3F5726F0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4572000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+mj-cs"/>
              </a:rPr>
              <a:t>Around the Office</a:t>
            </a:r>
          </a:p>
        </p:txBody>
      </p:sp>
      <p:cxnSp>
        <p:nvCxnSpPr>
          <p:cNvPr id="40" name="Straight Arrow Connector 4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E255A00-FFFC-48FB-B494-C7EA6A4554C7}"/>
              </a:ext>
            </a:extLst>
          </p:cNvPr>
          <p:cNvSpPr txBox="1"/>
          <p:nvPr/>
        </p:nvSpPr>
        <p:spPr>
          <a:xfrm>
            <a:off x="655320" y="2446244"/>
            <a:ext cx="5010374" cy="387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228600" indent="-2286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100" b="1">
                <a:latin typeface="+mj-lt"/>
              </a:rPr>
              <a:t>Suite access and locking office doors</a:t>
            </a:r>
            <a:endParaRPr lang="en-US" sz="5100">
              <a:latin typeface="+mj-lt"/>
            </a:endParaRPr>
          </a:p>
          <a:p>
            <a:pPr marL="228600" lvl="0" indent="-2286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100" b="1">
                <a:latin typeface="+mj-lt"/>
              </a:rPr>
              <a:t>Climate control</a:t>
            </a:r>
          </a:p>
          <a:p>
            <a:pPr marL="228600" indent="-2286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100" b="1">
                <a:latin typeface="+mj-lt"/>
              </a:rPr>
              <a:t>Common spaces </a:t>
            </a:r>
            <a:endParaRPr lang="en-US" sz="5100">
              <a:latin typeface="+mj-lt"/>
            </a:endParaRPr>
          </a:p>
          <a:p>
            <a:pPr marL="228600" indent="-2286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100" b="1">
                <a:latin typeface="+mj-lt"/>
              </a:rPr>
              <a:t>Supplies</a:t>
            </a:r>
          </a:p>
          <a:p>
            <a:pPr marL="228600" indent="-22860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100" b="1">
                <a:latin typeface="+mj-lt"/>
              </a:rPr>
              <a:t>Staff </a:t>
            </a:r>
            <a:r>
              <a:rPr lang="en-US" sz="5100" b="1" err="1">
                <a:latin typeface="+mj-lt"/>
              </a:rPr>
              <a:t>Flexwork</a:t>
            </a:r>
            <a:r>
              <a:rPr lang="en-US" sz="5100" b="1">
                <a:latin typeface="+mj-lt"/>
              </a:rPr>
              <a:t> schedule starts September 9</a:t>
            </a:r>
            <a:r>
              <a:rPr lang="en-US" sz="3200" b="1">
                <a:latin typeface="+mj-lt"/>
              </a:rPr>
              <a:t>	</a:t>
            </a:r>
            <a:endParaRPr lang="en-US" sz="3200">
              <a:latin typeface="+mj-lt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76024DF-019D-DB4D-A346-9138396F62E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3838" r="1" b="14690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2016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55A00-FFFC-48FB-B494-C7EA6A4554C7}"/>
              </a:ext>
            </a:extLst>
          </p:cNvPr>
          <p:cNvSpPr txBox="1"/>
          <p:nvPr/>
        </p:nvSpPr>
        <p:spPr>
          <a:xfrm>
            <a:off x="5851562" y="1010179"/>
            <a:ext cx="5961187" cy="4513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Copying, Printing and Faxing</a:t>
            </a:r>
          </a:p>
          <a:p>
            <a:pPr marL="228600" lvl="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rgbClr val="000000"/>
                </a:solidFill>
                <a:latin typeface="+mj-lt"/>
                <a:cs typeface="Arial"/>
              </a:rPr>
              <a:t>Evacuation plan in offices</a:t>
            </a:r>
          </a:p>
          <a:p>
            <a:pPr marL="228600" lvl="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+mj-lt"/>
                <a:cs typeface="Arial"/>
              </a:rPr>
              <a:t>Maintenance Issues </a:t>
            </a:r>
            <a:r>
              <a:rPr lang="en-US" sz="2800">
                <a:solidFill>
                  <a:srgbClr val="000000"/>
                </a:solidFill>
                <a:latin typeface="+mj-lt"/>
                <a:cs typeface="Arial"/>
              </a:rPr>
              <a:t>– report to Sam </a:t>
            </a:r>
            <a:endParaRPr lang="en-US" sz="280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Mail slots</a:t>
            </a:r>
          </a:p>
          <a:p>
            <a:pPr marL="228600" lvl="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Center library and books by community members</a:t>
            </a:r>
          </a:p>
          <a:p>
            <a:pPr marL="228600" lvl="0" indent="-22860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855DF99-9704-49D2-8C5D-A9C45534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33" t="34472" r="45258" b="9837"/>
          <a:stretch/>
        </p:blipFill>
        <p:spPr>
          <a:xfrm>
            <a:off x="-93481" y="733124"/>
            <a:ext cx="5205333" cy="47905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6539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A09058-5965-4EB1-83E3-9C8C004A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627" y="1417070"/>
            <a:ext cx="3892658" cy="27668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>
                <a:solidFill>
                  <a:schemeClr val="tx1"/>
                </a:solidFill>
              </a:rPr>
              <a:t>Research Funds </a:t>
            </a:r>
            <a:br>
              <a:rPr lang="en-US" sz="4700"/>
            </a:br>
            <a:r>
              <a:rPr lang="en-US" sz="4700">
                <a:solidFill>
                  <a:schemeClr val="tx1"/>
                </a:solidFill>
              </a:rPr>
              <a:t>and Financial Matters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53A3F232-9258-4517-A47E-E2B00ECED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73" r="24292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1962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271245" y="1667434"/>
            <a:ext cx="6920755" cy="519056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A2D03-9080-466A-8957-2456B25A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0371" y="1088184"/>
            <a:ext cx="4607858" cy="533139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D4808-E583-4660-BE52-CB191DF5C0E2}"/>
              </a:ext>
            </a:extLst>
          </p:cNvPr>
          <p:cNvSpPr txBox="1"/>
          <p:nvPr/>
        </p:nvSpPr>
        <p:spPr>
          <a:xfrm>
            <a:off x="535259" y="380298"/>
            <a:ext cx="504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+mj-lt"/>
              </a:rPr>
              <a:t>Money Matters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AF500-9252-4FEA-A684-DFDAEA9B1FE4}"/>
              </a:ext>
            </a:extLst>
          </p:cNvPr>
          <p:cNvSpPr/>
          <p:nvPr/>
        </p:nvSpPr>
        <p:spPr>
          <a:xfrm>
            <a:off x="460371" y="1321205"/>
            <a:ext cx="4173773" cy="461664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How do reimbursements work? Typically, you spend your own money, and then apply for reimbursement.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000000"/>
                </a:solidFill>
                <a:latin typeface="+mj-lt"/>
                <a:cs typeface="Arial"/>
              </a:rPr>
              <a:t>RECEIPTS ARE REQUIRED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 for reimbursement.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Research funds cover expenses incurred between</a:t>
            </a:r>
            <a:r>
              <a:rPr lang="en-US" sz="2400" b="1" dirty="0">
                <a:solidFill>
                  <a:schemeClr val="accent3"/>
                </a:solidFill>
                <a:latin typeface="+mj-lt"/>
                <a:cs typeface="Arial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Arial"/>
              </a:rPr>
              <a:t>September 1, 2019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Arial"/>
              </a:rPr>
              <a:t>May 30, 2020</a:t>
            </a:r>
            <a:r>
              <a:rPr lang="en-US" sz="2400" b="1" dirty="0">
                <a:latin typeface="+mj-lt"/>
                <a:cs typeface="Arial"/>
              </a:rPr>
              <a:t>.</a:t>
            </a:r>
            <a:endParaRPr lang="en-US" sz="24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512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4914529" y="2006353"/>
            <a:ext cx="7277472" cy="485164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A2D03-9080-466A-8957-2456B25A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483" y="1239731"/>
            <a:ext cx="4607858" cy="533139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AF500-9252-4FEA-A684-DFDAEA9B1FE4}"/>
              </a:ext>
            </a:extLst>
          </p:cNvPr>
          <p:cNvSpPr/>
          <p:nvPr/>
        </p:nvSpPr>
        <p:spPr>
          <a:xfrm>
            <a:off x="535259" y="1164133"/>
            <a:ext cx="3663879" cy="498598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Reimbursement materials must be submitted 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Arial"/>
              </a:rPr>
              <a:t>60 DAYS 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from the date of purchase, except in the case of travel expenses.</a:t>
            </a:r>
          </a:p>
          <a:p>
            <a:pPr marL="228600" indent="-2286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  <a:cs typeface="Arial"/>
              </a:rPr>
              <a:t>Year-end “spend down” of funds </a:t>
            </a:r>
            <a:r>
              <a:rPr lang="en-US" sz="2400" b="1">
                <a:latin typeface="+mj-lt"/>
                <a:cs typeface="Arial"/>
              </a:rPr>
              <a:t>and bulk purchases are</a:t>
            </a:r>
            <a:r>
              <a:rPr lang="en-US" sz="2400" b="1" dirty="0">
                <a:latin typeface="+mj-lt"/>
                <a:cs typeface="Arial"/>
              </a:rPr>
              <a:t> not permitted.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Century 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436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590" y="1511145"/>
            <a:ext cx="4184288" cy="31619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/>
                </a:solidFill>
              </a:rPr>
              <a:t>Directing Your Questions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Placeholder 1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FDC60EB8-8563-A04B-B4E8-DE80832D31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6874" r="14492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257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+mj-cs"/>
              </a:rPr>
              <a:t>Agenda</a:t>
            </a:r>
          </a:p>
        </p:txBody>
      </p:sp>
      <p:cxnSp>
        <p:nvCxnSpPr>
          <p:cNvPr id="33" name="Straight Arrow Connector 3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5AFB5E9-384C-4F94-802F-F7BDC044F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765" y="2866664"/>
            <a:ext cx="5120113" cy="34622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b="1">
                <a:latin typeface="Century Gothic"/>
              </a:rPr>
              <a:t>Welcome &amp; Brief Introductions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b="1">
                <a:latin typeface="Century Gothic"/>
              </a:rPr>
              <a:t>Overview of the Center</a:t>
            </a:r>
            <a:endParaRPr lang="en-US" sz="2400" b="1">
              <a:latin typeface="Century Gothic"/>
              <a:cs typeface="Arial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b="1">
                <a:latin typeface="Century Gothic"/>
              </a:rPr>
              <a:t>Opportunities </a:t>
            </a:r>
            <a:endParaRPr lang="en-US" sz="2400">
              <a:latin typeface="Century Gothic"/>
              <a:cs typeface="Arial"/>
            </a:endParaRPr>
          </a:p>
          <a:p>
            <a:pPr indent="-228600">
              <a:buChar char="•"/>
            </a:pPr>
            <a:r>
              <a:rPr lang="en-US" sz="2400" b="1">
                <a:latin typeface="Century Gothic"/>
                <a:ea typeface="+mn-lt"/>
                <a:cs typeface="+mn-lt"/>
              </a:rPr>
              <a:t>Office Logistics</a:t>
            </a:r>
            <a:endParaRPr lang="en-US" sz="2400">
              <a:latin typeface="Century Gothic"/>
              <a:ea typeface="+mn-lt"/>
              <a:cs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b="1">
                <a:latin typeface="Century Gothic"/>
                <a:cs typeface="Arial"/>
              </a:rPr>
              <a:t>Financial Matters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b="1">
                <a:latin typeface="Century Gothic"/>
              </a:rPr>
              <a:t>Questions</a:t>
            </a:r>
            <a:r>
              <a:rPr lang="en-US" sz="2400">
                <a:latin typeface="Century Gothic"/>
              </a:rPr>
              <a:t> </a:t>
            </a:r>
          </a:p>
          <a:p>
            <a:pPr indent="-228600">
              <a:buChar char="•"/>
            </a:pPr>
            <a:endParaRPr lang="en-US" sz="1800">
              <a:cs typeface="Arial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4D18FF8-AA04-4E4F-9ABD-D7320616C6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105" r="985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44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F74A7A09-4403-4698-BCEF-9302937401AA}"/>
              </a:ext>
            </a:extLst>
          </p:cNvPr>
          <p:cNvSpPr/>
          <p:nvPr/>
        </p:nvSpPr>
        <p:spPr>
          <a:xfrm>
            <a:off x="1577" y="1577"/>
            <a:ext cx="2729023" cy="2959395"/>
          </a:xfrm>
          <a:prstGeom prst="flowChartOffpage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Directing </a:t>
            </a:r>
            <a:endParaRPr lang="en-US" sz="360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Your </a:t>
            </a:r>
            <a:endParaRPr lang="en-US" sz="360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Questions</a:t>
            </a:r>
            <a:endParaRPr lang="en-US" sz="360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A9827-89FD-468D-BF8A-7EC962DCBB89}"/>
              </a:ext>
            </a:extLst>
          </p:cNvPr>
          <p:cNvSpPr txBox="1"/>
          <p:nvPr/>
        </p:nvSpPr>
        <p:spPr>
          <a:xfrm>
            <a:off x="3021441" y="503647"/>
            <a:ext cx="46216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entury Gothic"/>
              </a:rPr>
              <a:t>If you need to know about...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BDA94-BDDC-45EC-A997-790D1195BD94}"/>
              </a:ext>
            </a:extLst>
          </p:cNvPr>
          <p:cNvSpPr txBox="1"/>
          <p:nvPr/>
        </p:nvSpPr>
        <p:spPr>
          <a:xfrm>
            <a:off x="3021441" y="1343657"/>
            <a:ext cx="129664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>
                <a:latin typeface="Century Gothic"/>
              </a:rPr>
              <a:t>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94914-3A62-4302-B174-3D14582549F2}"/>
              </a:ext>
            </a:extLst>
          </p:cNvPr>
          <p:cNvSpPr txBox="1"/>
          <p:nvPr/>
        </p:nvSpPr>
        <p:spPr>
          <a:xfrm>
            <a:off x="5792833" y="1339031"/>
            <a:ext cx="134980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>
                <a:latin typeface="Century Gothic"/>
              </a:rPr>
              <a:t>Finance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ABCE83-B3E0-4D9E-9597-A7B7656FDFD9}"/>
              </a:ext>
            </a:extLst>
          </p:cNvPr>
          <p:cNvSpPr txBox="1"/>
          <p:nvPr/>
        </p:nvSpPr>
        <p:spPr>
          <a:xfrm>
            <a:off x="8374718" y="1339031"/>
            <a:ext cx="285608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>
                <a:latin typeface="Century Gothic"/>
              </a:rPr>
              <a:t>Communications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3FD59-4EB3-4FD3-8158-E4630AF96840}"/>
              </a:ext>
            </a:extLst>
          </p:cNvPr>
          <p:cNvSpPr txBox="1"/>
          <p:nvPr/>
        </p:nvSpPr>
        <p:spPr>
          <a:xfrm>
            <a:off x="2985561" y="224992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latin typeface="Century Gothic"/>
              </a:rPr>
              <a:t>Ask...</a:t>
            </a:r>
            <a:endParaRPr lang="en-US" sz="2400"/>
          </a:p>
        </p:txBody>
      </p:sp>
      <p:pic>
        <p:nvPicPr>
          <p:cNvPr id="15" name="Picture 15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F2BB770B-232E-46E8-A27F-172A5DB5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184" y="3014663"/>
            <a:ext cx="1896173" cy="2352675"/>
          </a:xfrm>
          <a:prstGeom prst="rect">
            <a:avLst/>
          </a:prstGeom>
        </p:spPr>
      </p:pic>
      <p:pic>
        <p:nvPicPr>
          <p:cNvPr id="17" name="Picture 17" descr="A smiling person in a blue shirt&#10;&#10;Description generated with very high confidence">
            <a:extLst>
              <a:ext uri="{FF2B5EF4-FFF2-40B4-BE49-F238E27FC236}">
                <a16:creationId xmlns:a16="http://schemas.microsoft.com/office/drawing/2014/main" id="{0243EDFA-E160-4629-A75B-7CC76CD4D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273" y="3014663"/>
            <a:ext cx="1914525" cy="2352675"/>
          </a:xfrm>
          <a:prstGeom prst="rect">
            <a:avLst/>
          </a:prstGeom>
        </p:spPr>
      </p:pic>
      <p:pic>
        <p:nvPicPr>
          <p:cNvPr id="19" name="Picture 19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10CFE827-4B7D-43B7-AA3E-2276CC2D8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254" y="3014663"/>
            <a:ext cx="1924050" cy="2352675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5EE46D62-A228-440D-86DA-A4FAECD10E15}"/>
              </a:ext>
            </a:extLst>
          </p:cNvPr>
          <p:cNvSpPr txBox="1"/>
          <p:nvPr/>
        </p:nvSpPr>
        <p:spPr>
          <a:xfrm>
            <a:off x="3023190" y="5681330"/>
            <a:ext cx="2743200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>
                <a:latin typeface="Century Gothic"/>
              </a:rPr>
              <a:t>Vickie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85D2D775-A026-40A3-AEF6-002C858D60D4}"/>
              </a:ext>
            </a:extLst>
          </p:cNvPr>
          <p:cNvSpPr txBox="1"/>
          <p:nvPr/>
        </p:nvSpPr>
        <p:spPr>
          <a:xfrm>
            <a:off x="5771042" y="5682437"/>
            <a:ext cx="2743200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>
                <a:latin typeface="Century Gothic"/>
              </a:rPr>
              <a:t>Emiliano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F395504F-AC04-45BE-A501-E75DEEEDD101}"/>
              </a:ext>
            </a:extLst>
          </p:cNvPr>
          <p:cNvSpPr txBox="1"/>
          <p:nvPr/>
        </p:nvSpPr>
        <p:spPr>
          <a:xfrm>
            <a:off x="8545475" y="5683546"/>
            <a:ext cx="1254642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>
                <a:latin typeface="Century Gothic"/>
              </a:rPr>
              <a:t>Maggie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B77BB-14CC-4645-B906-20135CAE4E9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948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F74A7A09-4403-4698-BCEF-9302937401AA}"/>
              </a:ext>
            </a:extLst>
          </p:cNvPr>
          <p:cNvSpPr/>
          <p:nvPr/>
        </p:nvSpPr>
        <p:spPr>
          <a:xfrm>
            <a:off x="1577" y="1577"/>
            <a:ext cx="2729023" cy="2959395"/>
          </a:xfrm>
          <a:prstGeom prst="flowChartOffpage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Directing </a:t>
            </a:r>
            <a:endParaRPr lang="en-US" sz="360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Your </a:t>
            </a:r>
            <a:endParaRPr lang="en-US" sz="360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Questions</a:t>
            </a:r>
            <a:endParaRPr lang="en-US" sz="360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A9827-89FD-468D-BF8A-7EC962DCBB89}"/>
              </a:ext>
            </a:extLst>
          </p:cNvPr>
          <p:cNvSpPr txBox="1"/>
          <p:nvPr/>
        </p:nvSpPr>
        <p:spPr>
          <a:xfrm>
            <a:off x="3021441" y="546199"/>
            <a:ext cx="46216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entury Gothic"/>
              </a:rPr>
              <a:t>If you need to know about...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ABCE83-B3E0-4D9E-9597-A7B7656FDFD9}"/>
              </a:ext>
            </a:extLst>
          </p:cNvPr>
          <p:cNvSpPr txBox="1"/>
          <p:nvPr/>
        </p:nvSpPr>
        <p:spPr>
          <a:xfrm>
            <a:off x="8462908" y="1261321"/>
            <a:ext cx="285608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>
                <a:latin typeface="Century Gothic"/>
              </a:rPr>
              <a:t>Civics/DKP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3FD59-4EB3-4FD3-8158-E4630AF96840}"/>
              </a:ext>
            </a:extLst>
          </p:cNvPr>
          <p:cNvSpPr txBox="1"/>
          <p:nvPr/>
        </p:nvSpPr>
        <p:spPr>
          <a:xfrm>
            <a:off x="2994969" y="239103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latin typeface="Century Gothic"/>
              </a:rPr>
              <a:t>Ask...</a:t>
            </a:r>
            <a:endParaRPr lang="en-US" sz="2400"/>
          </a:p>
        </p:txBody>
      </p:sp>
      <p:pic>
        <p:nvPicPr>
          <p:cNvPr id="15" name="Picture 15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F2BB770B-232E-46E8-A27F-172A5DB5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184" y="3015192"/>
            <a:ext cx="1924050" cy="2351616"/>
          </a:xfrm>
          <a:prstGeom prst="rect">
            <a:avLst/>
          </a:prstGeom>
        </p:spPr>
      </p:pic>
      <p:pic>
        <p:nvPicPr>
          <p:cNvPr id="17" name="Picture 17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0243EDFA-E160-4629-A75B-7CC76CD4D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385" y="3152917"/>
            <a:ext cx="2027413" cy="2198462"/>
          </a:xfrm>
          <a:prstGeom prst="rect">
            <a:avLst/>
          </a:prstGeom>
        </p:spPr>
      </p:pic>
      <p:pic>
        <p:nvPicPr>
          <p:cNvPr id="19" name="Picture 19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10CFE827-4B7D-43B7-AA3E-2276CC2D8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254" y="3015192"/>
            <a:ext cx="1924050" cy="2351616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5EE46D62-A228-440D-86DA-A4FAECD10E15}"/>
              </a:ext>
            </a:extLst>
          </p:cNvPr>
          <p:cNvSpPr txBox="1"/>
          <p:nvPr/>
        </p:nvSpPr>
        <p:spPr>
          <a:xfrm>
            <a:off x="3023190" y="5681330"/>
            <a:ext cx="2743200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>
                <a:latin typeface="Century Gothic"/>
              </a:rPr>
              <a:t>Cherise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F395504F-AC04-45BE-A501-E75DEEEDD101}"/>
              </a:ext>
            </a:extLst>
          </p:cNvPr>
          <p:cNvSpPr txBox="1"/>
          <p:nvPr/>
        </p:nvSpPr>
        <p:spPr>
          <a:xfrm>
            <a:off x="8545475" y="5683546"/>
            <a:ext cx="1593308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>
                <a:latin typeface="Century Gothic"/>
              </a:rPr>
              <a:t>Michael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510D190B-55F2-492F-A4AB-C1D575777918}"/>
              </a:ext>
            </a:extLst>
          </p:cNvPr>
          <p:cNvSpPr txBox="1"/>
          <p:nvPr/>
        </p:nvSpPr>
        <p:spPr>
          <a:xfrm>
            <a:off x="2969480" y="1291134"/>
            <a:ext cx="2804675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Century Gothic"/>
              </a:rPr>
              <a:t>Danielle's Time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3EF06C2-A61F-405A-A2E8-3B4E324A0879}"/>
              </a:ext>
            </a:extLst>
          </p:cNvPr>
          <p:cNvSpPr txBox="1"/>
          <p:nvPr/>
        </p:nvSpPr>
        <p:spPr>
          <a:xfrm>
            <a:off x="5744131" y="1263691"/>
            <a:ext cx="2677349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Century Gothic"/>
              </a:rPr>
              <a:t>Appointments &amp; HR issues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1B21ABA0-4818-468D-A658-0FABEEF703A1}"/>
              </a:ext>
            </a:extLst>
          </p:cNvPr>
          <p:cNvSpPr txBox="1"/>
          <p:nvPr/>
        </p:nvSpPr>
        <p:spPr>
          <a:xfrm>
            <a:off x="5771042" y="5682439"/>
            <a:ext cx="2743200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>
                <a:latin typeface="Century Gothic"/>
              </a:rPr>
              <a:t>Stephanie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21496-88B3-499A-B19C-71BCE9D25F9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298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F74A7A09-4403-4698-BCEF-9302937401AA}"/>
              </a:ext>
            </a:extLst>
          </p:cNvPr>
          <p:cNvSpPr/>
          <p:nvPr/>
        </p:nvSpPr>
        <p:spPr>
          <a:xfrm>
            <a:off x="1577" y="1577"/>
            <a:ext cx="2729023" cy="2959395"/>
          </a:xfrm>
          <a:prstGeom prst="flowChartOffpage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Directing </a:t>
            </a:r>
            <a:endParaRPr lang="en-US" sz="360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Your </a:t>
            </a:r>
            <a:endParaRPr lang="en-US" sz="360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Questions</a:t>
            </a:r>
            <a:endParaRPr lang="en-US" sz="360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A9827-89FD-468D-BF8A-7EC962DCBB89}"/>
              </a:ext>
            </a:extLst>
          </p:cNvPr>
          <p:cNvSpPr txBox="1"/>
          <p:nvPr/>
        </p:nvSpPr>
        <p:spPr>
          <a:xfrm>
            <a:off x="3021441" y="423903"/>
            <a:ext cx="46216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entury Gothic"/>
              </a:rPr>
              <a:t>If you need to know about...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ABCE83-B3E0-4D9E-9597-A7B7656FDFD9}"/>
              </a:ext>
            </a:extLst>
          </p:cNvPr>
          <p:cNvSpPr txBox="1"/>
          <p:nvPr/>
        </p:nvSpPr>
        <p:spPr>
          <a:xfrm>
            <a:off x="7809042" y="1095000"/>
            <a:ext cx="285608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Century Gothic"/>
              </a:rPr>
              <a:t>Everything Else</a:t>
            </a:r>
          </a:p>
        </p:txBody>
      </p:sp>
      <p:pic>
        <p:nvPicPr>
          <p:cNvPr id="17" name="Picture 17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0243EDFA-E160-4629-A75B-7CC76CD4D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18" t="7987" r="17590" b="13418"/>
          <a:stretch/>
        </p:blipFill>
        <p:spPr>
          <a:xfrm>
            <a:off x="4209556" y="3016056"/>
            <a:ext cx="1849274" cy="2360044"/>
          </a:xfrm>
          <a:prstGeom prst="rect">
            <a:avLst/>
          </a:prstGeom>
        </p:spPr>
      </p:pic>
      <p:pic>
        <p:nvPicPr>
          <p:cNvPr id="19" name="Picture 19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10CFE827-4B7D-43B7-AA3E-2276CC2D8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444" y="3015192"/>
            <a:ext cx="1924049" cy="2351616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F395504F-AC04-45BE-A501-E75DEEEDD101}"/>
              </a:ext>
            </a:extLst>
          </p:cNvPr>
          <p:cNvSpPr txBox="1"/>
          <p:nvPr/>
        </p:nvSpPr>
        <p:spPr>
          <a:xfrm>
            <a:off x="7982444" y="5468102"/>
            <a:ext cx="1254642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>
                <a:latin typeface="Century Gothic"/>
              </a:rPr>
              <a:t>Emily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3EF06C2-A61F-405A-A2E8-3B4E324A0879}"/>
              </a:ext>
            </a:extLst>
          </p:cNvPr>
          <p:cNvSpPr txBox="1"/>
          <p:nvPr/>
        </p:nvSpPr>
        <p:spPr>
          <a:xfrm>
            <a:off x="4072659" y="1095000"/>
            <a:ext cx="3225481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Century Gothic"/>
              </a:rPr>
              <a:t>Mail and Front Desk, Printer Issues, Building Maintenance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1B21ABA0-4818-468D-A658-0FABEEF703A1}"/>
              </a:ext>
            </a:extLst>
          </p:cNvPr>
          <p:cNvSpPr txBox="1"/>
          <p:nvPr/>
        </p:nvSpPr>
        <p:spPr>
          <a:xfrm>
            <a:off x="4209556" y="5468102"/>
            <a:ext cx="2743200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>
                <a:latin typeface="Century Gothic"/>
              </a:rPr>
              <a:t>Sam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0D39A-854F-4D87-AD0A-E99E02E0CC2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D2D21-89FB-4B03-A3FD-82ABB3C3D631}"/>
              </a:ext>
            </a:extLst>
          </p:cNvPr>
          <p:cNvSpPr txBox="1"/>
          <p:nvPr/>
        </p:nvSpPr>
        <p:spPr>
          <a:xfrm>
            <a:off x="3022847" y="2502547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latin typeface="Century Gothic"/>
              </a:rPr>
              <a:t>Ask...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87179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F74A7A09-4403-4698-BCEF-9302937401AA}"/>
              </a:ext>
            </a:extLst>
          </p:cNvPr>
          <p:cNvSpPr/>
          <p:nvPr/>
        </p:nvSpPr>
        <p:spPr>
          <a:xfrm>
            <a:off x="1577" y="1577"/>
            <a:ext cx="2729023" cy="2959395"/>
          </a:xfrm>
          <a:prstGeom prst="flowChartOffpage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Other Friendly Faces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A9827-89FD-468D-BF8A-7EC962DCBB89}"/>
              </a:ext>
            </a:extLst>
          </p:cNvPr>
          <p:cNvSpPr txBox="1"/>
          <p:nvPr/>
        </p:nvSpPr>
        <p:spPr>
          <a:xfrm>
            <a:off x="3021440" y="423903"/>
            <a:ext cx="86864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entury Gothic"/>
              </a:rPr>
              <a:t>Some of the Initiative Staff You Will See Around the Office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ABCE83-B3E0-4D9E-9597-A7B7656FDFD9}"/>
              </a:ext>
            </a:extLst>
          </p:cNvPr>
          <p:cNvSpPr txBox="1"/>
          <p:nvPr/>
        </p:nvSpPr>
        <p:spPr>
          <a:xfrm>
            <a:off x="8415871" y="1270729"/>
            <a:ext cx="285608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200">
              <a:latin typeface="Century Gothic"/>
            </a:endParaRPr>
          </a:p>
        </p:txBody>
      </p:sp>
      <p:pic>
        <p:nvPicPr>
          <p:cNvPr id="15" name="Picture 15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F2BB770B-232E-46E8-A27F-172A5DB5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431" y="3717801"/>
            <a:ext cx="1600693" cy="2180166"/>
          </a:xfrm>
          <a:prstGeom prst="rect">
            <a:avLst/>
          </a:prstGeom>
        </p:spPr>
      </p:pic>
      <p:pic>
        <p:nvPicPr>
          <p:cNvPr id="17" name="Picture 17" descr="A person in a suit standing in front of a book shelf&#10;&#10;Description generated with very high confidence">
            <a:extLst>
              <a:ext uri="{FF2B5EF4-FFF2-40B4-BE49-F238E27FC236}">
                <a16:creationId xmlns:a16="http://schemas.microsoft.com/office/drawing/2014/main" id="{0243EDFA-E160-4629-A75B-7CC76CD4D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585" y="3714851"/>
            <a:ext cx="1563715" cy="2180049"/>
          </a:xfrm>
          <a:prstGeom prst="rect">
            <a:avLst/>
          </a:prstGeom>
        </p:spPr>
      </p:pic>
      <p:pic>
        <p:nvPicPr>
          <p:cNvPr id="19" name="Picture 19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10CFE827-4B7D-43B7-AA3E-2276CC2D8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40" t="-565" r="11842" b="564"/>
          <a:stretch/>
        </p:blipFill>
        <p:spPr>
          <a:xfrm>
            <a:off x="8460309" y="3714483"/>
            <a:ext cx="1683465" cy="2181227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5EE46D62-A228-440D-86DA-A4FAECD10E15}"/>
              </a:ext>
            </a:extLst>
          </p:cNvPr>
          <p:cNvSpPr txBox="1"/>
          <p:nvPr/>
        </p:nvSpPr>
        <p:spPr>
          <a:xfrm>
            <a:off x="3023190" y="5950271"/>
            <a:ext cx="2743200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>
                <a:latin typeface="Century Gothic"/>
              </a:rPr>
              <a:t>Katie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F395504F-AC04-45BE-A501-E75DEEEDD101}"/>
              </a:ext>
            </a:extLst>
          </p:cNvPr>
          <p:cNvSpPr txBox="1"/>
          <p:nvPr/>
        </p:nvSpPr>
        <p:spPr>
          <a:xfrm>
            <a:off x="8415871" y="5952487"/>
            <a:ext cx="1334996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>
                <a:latin typeface="Century Gothic"/>
              </a:rPr>
              <a:t>Brian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510D190B-55F2-492F-A4AB-C1D575777918}"/>
              </a:ext>
            </a:extLst>
          </p:cNvPr>
          <p:cNvSpPr txBox="1"/>
          <p:nvPr/>
        </p:nvSpPr>
        <p:spPr>
          <a:xfrm>
            <a:off x="3025925" y="1262911"/>
            <a:ext cx="2814082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>
              <a:latin typeface="Century Gothic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3EF06C2-A61F-405A-A2E8-3B4E324A0879}"/>
              </a:ext>
            </a:extLst>
          </p:cNvPr>
          <p:cNvSpPr txBox="1"/>
          <p:nvPr/>
        </p:nvSpPr>
        <p:spPr>
          <a:xfrm>
            <a:off x="5715910" y="1263691"/>
            <a:ext cx="2743200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>
              <a:latin typeface="Century Gothic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1B21ABA0-4818-468D-A658-0FABEEF703A1}"/>
              </a:ext>
            </a:extLst>
          </p:cNvPr>
          <p:cNvSpPr txBox="1"/>
          <p:nvPr/>
        </p:nvSpPr>
        <p:spPr>
          <a:xfrm>
            <a:off x="5717253" y="5951380"/>
            <a:ext cx="2743200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>
                <a:latin typeface="Century Gothic"/>
              </a:rPr>
              <a:t>Jake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0D39A-854F-4D87-AD0A-E99E02E0CC2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22" name="Picture 19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92CF3E9E-AB44-4897-ABF1-F5ECDC68D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1" y="1097677"/>
            <a:ext cx="1543049" cy="1871132"/>
          </a:xfrm>
          <a:prstGeom prst="rect">
            <a:avLst/>
          </a:prstGeom>
        </p:spPr>
      </p:pic>
      <p:pic>
        <p:nvPicPr>
          <p:cNvPr id="24" name="Picture 19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2CB06F9A-30CC-4AA0-8474-77D6527C8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058" y="1163923"/>
            <a:ext cx="1485899" cy="1797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3895E5-C36F-40CF-ABE2-95884D768D3D}"/>
              </a:ext>
            </a:extLst>
          </p:cNvPr>
          <p:cNvSpPr txBox="1"/>
          <p:nvPr/>
        </p:nvSpPr>
        <p:spPr>
          <a:xfrm>
            <a:off x="4730124" y="3045267"/>
            <a:ext cx="164782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err="1">
                <a:latin typeface="Century Gothic"/>
              </a:rPr>
              <a:t>Chaebong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AB01F-21D2-4B28-B43B-08D6DE7BDFCB}"/>
              </a:ext>
            </a:extLst>
          </p:cNvPr>
          <p:cNvSpPr txBox="1"/>
          <p:nvPr/>
        </p:nvSpPr>
        <p:spPr>
          <a:xfrm>
            <a:off x="7087510" y="3045267"/>
            <a:ext cx="10287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Century Gothic"/>
              </a:rPr>
              <a:t>David</a:t>
            </a:r>
          </a:p>
        </p:txBody>
      </p:sp>
    </p:spTree>
    <p:extLst>
      <p:ext uri="{BB962C8B-B14F-4D97-AF65-F5344CB8AC3E}">
        <p14:creationId xmlns:p14="http://schemas.microsoft.com/office/powerpoint/2010/main" val="930101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D8FFD-1D7C-41B0-A47D-8A0E1EAAB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" r="1" b="1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24" name="Picture 26">
            <a:extLst>
              <a:ext uri="{FF2B5EF4-FFF2-40B4-BE49-F238E27FC236}">
                <a16:creationId xmlns:a16="http://schemas.microsoft.com/office/drawing/2014/main" id="{DEF28D5B-2926-4FE4-BF22-EA37C737E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Oval 28">
            <a:extLst>
              <a:ext uri="{FF2B5EF4-FFF2-40B4-BE49-F238E27FC236}">
                <a16:creationId xmlns:a16="http://schemas.microsoft.com/office/drawing/2014/main" id="{02E941BD-027E-419D-A57B-79D61423B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111" y="4606470"/>
            <a:ext cx="767645" cy="5751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5090844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>
                <a:solidFill>
                  <a:srgbClr val="000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1461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323A-4440-4925-884C-BF32AF969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>
                <a:solidFill>
                  <a:schemeClr val="tx1"/>
                </a:solidFill>
              </a:rPr>
              <a:t>THANK YOU</a:t>
            </a:r>
          </a:p>
        </p:txBody>
      </p:sp>
      <p:pic>
        <p:nvPicPr>
          <p:cNvPr id="19" name="Picture Placeholder 18" descr="A group of people holding wine glasses&#10;&#10;Description generated with very high confidence">
            <a:extLst>
              <a:ext uri="{FF2B5EF4-FFF2-40B4-BE49-F238E27FC236}">
                <a16:creationId xmlns:a16="http://schemas.microsoft.com/office/drawing/2014/main" id="{92BB8B2D-E401-2647-9892-95951D9CF0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5706" b="38115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886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05" y="3971957"/>
            <a:ext cx="6878826" cy="241987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/>
              <a:t>Library Orientation</a:t>
            </a:r>
            <a:br>
              <a:rPr lang="en-GB"/>
            </a:br>
            <a:r>
              <a:rPr lang="en-GB" sz="2800">
                <a:solidFill>
                  <a:schemeClr val="tx1"/>
                </a:solidFill>
              </a:rPr>
              <a:t>https://library.harvard.edu/services-tools</a:t>
            </a:r>
            <a:br>
              <a:rPr lang="en-GB">
                <a:solidFill>
                  <a:schemeClr val="tx1"/>
                </a:solidFill>
              </a:rPr>
            </a:br>
            <a:r>
              <a:rPr lang="en-GB" sz="2800"/>
              <a:t>Meet in Widener room 240 at 3:15 pm or walk over with Emily</a:t>
            </a:r>
            <a:endParaRPr lang="en-GB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DC60EB8-8563-A04B-B4E8-DE80832D31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6383567" y="289249"/>
            <a:ext cx="5512802" cy="5234473"/>
          </a:xfrm>
        </p:spPr>
      </p:pic>
    </p:spTree>
    <p:extLst>
      <p:ext uri="{BB962C8B-B14F-4D97-AF65-F5344CB8AC3E}">
        <p14:creationId xmlns:p14="http://schemas.microsoft.com/office/powerpoint/2010/main" val="3818938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5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 spc="-15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Brief Introductions</a:t>
            </a:r>
            <a:endParaRPr lang="en-US" sz="2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5AFB5E9-384C-4F94-802F-F7BDC044F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spc="300">
                <a:solidFill>
                  <a:schemeClr val="bg1"/>
                </a:solidFill>
              </a:rPr>
              <a:t>Tell us who you are, in real life and as a notorious criminal!</a:t>
            </a:r>
            <a:endParaRPr lang="en-US" sz="2000">
              <a:solidFill>
                <a:schemeClr val="bg1"/>
              </a:solidFill>
              <a:cs typeface="Arial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12F98C0C-51BF-4E0C-B9E5-9402DC502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6"/>
          <a:stretch/>
        </p:blipFill>
        <p:spPr>
          <a:xfrm>
            <a:off x="6455349" y="3763"/>
            <a:ext cx="4020264" cy="685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9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D99EB-3FA4-4852-8354-679E86E18F39}"/>
              </a:ext>
            </a:extLst>
          </p:cNvPr>
          <p:cNvSpPr txBox="1"/>
          <p:nvPr/>
        </p:nvSpPr>
        <p:spPr>
          <a:xfrm>
            <a:off x="6314254" y="1412993"/>
            <a:ext cx="5273790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300" b="1">
                <a:latin typeface="Century Gothic"/>
                <a:cs typeface="Segoe UI"/>
              </a:rPr>
              <a:t>Eric Beerbohm</a:t>
            </a:r>
            <a:endParaRPr lang="en-US" sz="2300">
              <a:latin typeface="Century Gothic"/>
              <a:ea typeface="+mn-lt"/>
              <a:cs typeface="+mn-lt"/>
            </a:endParaRPr>
          </a:p>
          <a:p>
            <a:r>
              <a:rPr lang="en-GB" sz="2200">
                <a:latin typeface="Century Gothic"/>
                <a:cs typeface="Segoe UI"/>
              </a:rPr>
              <a:t>Co-Director, Fellows-in-Residence Faculty Seminar</a:t>
            </a:r>
          </a:p>
          <a:p>
            <a:r>
              <a:rPr lang="en-US" sz="2200">
                <a:latin typeface="Century Gothic"/>
                <a:cs typeface="Segoe UI"/>
              </a:rPr>
              <a:t>&amp;</a:t>
            </a:r>
            <a:endParaRPr lang="en-US" sz="2200">
              <a:latin typeface="Century Gothic"/>
              <a:ea typeface="+mn-lt"/>
              <a:cs typeface="+mn-lt"/>
            </a:endParaRPr>
          </a:p>
          <a:p>
            <a:r>
              <a:rPr lang="en-GB" sz="2200">
                <a:latin typeface="Century Gothic"/>
                <a:cs typeface="Segoe UI"/>
              </a:rPr>
              <a:t>Professor of Government</a:t>
            </a:r>
            <a:endParaRPr lang="en-GB" sz="2200">
              <a:latin typeface="Century Gothic"/>
            </a:endParaRPr>
          </a:p>
        </p:txBody>
      </p:sp>
      <p:pic>
        <p:nvPicPr>
          <p:cNvPr id="5" name="Picture 5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20567A2C-8268-427A-95EB-4B704168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417" y="3340805"/>
            <a:ext cx="2476499" cy="3026833"/>
          </a:xfrm>
          <a:prstGeom prst="rect">
            <a:avLst/>
          </a:prstGeom>
        </p:spPr>
      </p:pic>
      <p:pic>
        <p:nvPicPr>
          <p:cNvPr id="9" name="Picture 9" descr="A person wearing a suit and tie in front of a book shelf&#10;&#10;Description generated with very high confidence">
            <a:extLst>
              <a:ext uri="{FF2B5EF4-FFF2-40B4-BE49-F238E27FC236}">
                <a16:creationId xmlns:a16="http://schemas.microsoft.com/office/drawing/2014/main" id="{480F2355-68AC-4BA3-BDAD-B4D2B9A1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862" y="3340806"/>
            <a:ext cx="2476499" cy="3026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8223C-413A-490E-8039-222817D7D834}"/>
              </a:ext>
            </a:extLst>
          </p:cNvPr>
          <p:cNvSpPr txBox="1"/>
          <p:nvPr/>
        </p:nvSpPr>
        <p:spPr>
          <a:xfrm>
            <a:off x="349956" y="302918"/>
            <a:ext cx="906497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4800" b="1">
                <a:solidFill>
                  <a:srgbClr val="FF0000"/>
                </a:solidFill>
                <a:latin typeface="Century Gothic"/>
                <a:ea typeface="+mn-lt"/>
                <a:cs typeface="+mn-lt"/>
              </a:rPr>
              <a:t>EJSCE Faculty Directors</a:t>
            </a:r>
            <a:endParaRPr lang="en-US" sz="4800">
              <a:solidFill>
                <a:srgbClr val="FF0000"/>
              </a:solidFill>
              <a:latin typeface="Century Gothic"/>
              <a:ea typeface="+mn-lt"/>
              <a:cs typeface="+mn-lt"/>
            </a:endParaRPr>
          </a:p>
          <a:p>
            <a:pPr algn="l"/>
            <a:endParaRPr lang="en-US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EE76C-EAB1-4F56-A63A-1C2E176A79BC}"/>
              </a:ext>
            </a:extLst>
          </p:cNvPr>
          <p:cNvSpPr txBox="1"/>
          <p:nvPr/>
        </p:nvSpPr>
        <p:spPr>
          <a:xfrm>
            <a:off x="970845" y="1441215"/>
            <a:ext cx="4718753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 b="1">
                <a:latin typeface="Century Gothic"/>
              </a:rPr>
              <a:t>Danielle Allen</a:t>
            </a:r>
          </a:p>
          <a:p>
            <a:r>
              <a:rPr lang="en-US" sz="2200">
                <a:latin typeface="Century Gothic"/>
                <a:cs typeface="Arial"/>
              </a:rPr>
              <a:t>Director, EJ Safra Center</a:t>
            </a:r>
          </a:p>
          <a:p>
            <a:r>
              <a:rPr lang="en-US" sz="2200">
                <a:latin typeface="Century Gothic"/>
                <a:cs typeface="Arial"/>
              </a:rPr>
              <a:t>&amp; </a:t>
            </a:r>
          </a:p>
          <a:p>
            <a:r>
              <a:rPr lang="en-US" sz="2200">
                <a:latin typeface="Century Gothic"/>
                <a:cs typeface="Arial"/>
              </a:rPr>
              <a:t>James Bryant Conant University Professor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F6895B-E600-4E50-A5AF-58B0934BCA8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383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A5FFD0-7430-4205-AA97-9270C337A477}"/>
              </a:ext>
            </a:extLst>
          </p:cNvPr>
          <p:cNvSpPr txBox="1"/>
          <p:nvPr/>
        </p:nvSpPr>
        <p:spPr>
          <a:xfrm>
            <a:off x="4489215" y="801511"/>
            <a:ext cx="3382903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300" b="1" err="1">
                <a:latin typeface="Century Gothic"/>
                <a:cs typeface="Segoe UI"/>
              </a:rPr>
              <a:t>Meira</a:t>
            </a:r>
            <a:r>
              <a:rPr lang="en-GB" sz="2300" b="1">
                <a:latin typeface="Century Gothic"/>
                <a:cs typeface="Segoe UI"/>
              </a:rPr>
              <a:t> Levinson</a:t>
            </a:r>
            <a:r>
              <a:rPr lang="en-US" sz="2300">
                <a:latin typeface="Century Gothic"/>
                <a:cs typeface="Segoe UI"/>
              </a:rPr>
              <a:t>​</a:t>
            </a:r>
          </a:p>
          <a:p>
            <a:r>
              <a:rPr lang="en-GB" sz="2200">
                <a:latin typeface="Century Gothic"/>
                <a:cs typeface="Segoe UI"/>
              </a:rPr>
              <a:t>Co-Director, Graduate Fellows Program​,</a:t>
            </a:r>
            <a:endParaRPr lang="en-GB" sz="2200">
              <a:latin typeface="Century Gothic"/>
              <a:cs typeface="Arial"/>
            </a:endParaRPr>
          </a:p>
          <a:p>
            <a:r>
              <a:rPr lang="en-GB" sz="2200">
                <a:latin typeface="Century Gothic"/>
                <a:cs typeface="Segoe UI"/>
              </a:rPr>
              <a:t>HGSE Professor, &amp;</a:t>
            </a:r>
            <a:endParaRPr lang="en-GB" sz="2200">
              <a:latin typeface="Century Gothic"/>
              <a:cs typeface="Arial"/>
            </a:endParaRPr>
          </a:p>
          <a:p>
            <a:r>
              <a:rPr lang="en-GB" sz="2200">
                <a:latin typeface="Century Gothic"/>
                <a:cs typeface="Segoe UI"/>
              </a:rPr>
              <a:t>2019-20 EJSCE Fellow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D99EB-3FA4-4852-8354-679E86E18F39}"/>
              </a:ext>
            </a:extLst>
          </p:cNvPr>
          <p:cNvSpPr txBox="1"/>
          <p:nvPr/>
        </p:nvSpPr>
        <p:spPr>
          <a:xfrm>
            <a:off x="8223956" y="801511"/>
            <a:ext cx="3270014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 b="1">
                <a:latin typeface="Century Gothic"/>
                <a:cs typeface="Segoe UI"/>
              </a:rPr>
              <a:t>Mathias Risse</a:t>
            </a:r>
            <a:r>
              <a:rPr lang="en-US" sz="2300">
                <a:latin typeface="Century Gothic"/>
                <a:cs typeface="Segoe UI"/>
              </a:rPr>
              <a:t>​</a:t>
            </a:r>
          </a:p>
          <a:p>
            <a:r>
              <a:rPr lang="en-GB" sz="2200">
                <a:latin typeface="Century Gothic"/>
                <a:cs typeface="Segoe UI"/>
              </a:rPr>
              <a:t>Co-Director, Graduate Fellows Program, </a:t>
            </a:r>
            <a:r>
              <a:rPr lang="en-GB" sz="2200" err="1">
                <a:latin typeface="Century Gothic"/>
                <a:cs typeface="Segoe UI"/>
              </a:rPr>
              <a:t>Carr</a:t>
            </a:r>
            <a:r>
              <a:rPr lang="en-GB" sz="2200">
                <a:latin typeface="Century Gothic"/>
                <a:cs typeface="Segoe UI"/>
              </a:rPr>
              <a:t> Center Director, &amp;</a:t>
            </a:r>
          </a:p>
          <a:p>
            <a:r>
              <a:rPr lang="en-GB" sz="2200">
                <a:latin typeface="Century Gothic"/>
                <a:cs typeface="Segoe UI"/>
              </a:rPr>
              <a:t>HKS Professor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730D5-0E8A-4E75-8E23-835CF8E76B0A}"/>
              </a:ext>
            </a:extLst>
          </p:cNvPr>
          <p:cNvSpPr txBox="1"/>
          <p:nvPr/>
        </p:nvSpPr>
        <p:spPr>
          <a:xfrm>
            <a:off x="745067" y="801511"/>
            <a:ext cx="3194755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300" b="1">
                <a:latin typeface="Century Gothic"/>
                <a:cs typeface="Segoe UI"/>
              </a:rPr>
              <a:t>Arthur </a:t>
            </a:r>
            <a:r>
              <a:rPr lang="en-GB" sz="2300" b="1" err="1">
                <a:latin typeface="Century Gothic"/>
                <a:cs typeface="Segoe UI"/>
              </a:rPr>
              <a:t>Applbaum</a:t>
            </a:r>
            <a:r>
              <a:rPr lang="en-GB" sz="2300">
                <a:latin typeface="Century Gothic"/>
                <a:cs typeface="Segoe UI"/>
              </a:rPr>
              <a:t>​</a:t>
            </a:r>
          </a:p>
          <a:p>
            <a:r>
              <a:rPr lang="en-GB" sz="2200">
                <a:latin typeface="Century Gothic"/>
                <a:cs typeface="Segoe UI"/>
              </a:rPr>
              <a:t>Director, Undergrad Fellowship Program</a:t>
            </a:r>
            <a:r>
              <a:rPr lang="en-US" sz="2200">
                <a:latin typeface="Century Gothic"/>
                <a:cs typeface="Segoe UI"/>
              </a:rPr>
              <a:t>​ </a:t>
            </a:r>
            <a:endParaRPr lang="en-GB" sz="2200">
              <a:latin typeface="Century Gothic"/>
              <a:cs typeface="Arial"/>
            </a:endParaRPr>
          </a:p>
          <a:p>
            <a:r>
              <a:rPr lang="en-US" sz="2200">
                <a:latin typeface="Century Gothic"/>
                <a:cs typeface="Segoe UI"/>
              </a:rPr>
              <a:t>&amp;</a:t>
            </a:r>
            <a:endParaRPr lang="en-US" sz="2200">
              <a:latin typeface="Century Gothic"/>
              <a:cs typeface="Arial"/>
            </a:endParaRPr>
          </a:p>
          <a:p>
            <a:r>
              <a:rPr lang="en-GB" sz="2200">
                <a:latin typeface="Century Gothic"/>
                <a:cs typeface="Segoe UI"/>
              </a:rPr>
              <a:t>HKS Professor</a:t>
            </a:r>
            <a:endParaRPr lang="en-GB" sz="2200">
              <a:latin typeface="Century Gothic"/>
            </a:endParaRPr>
          </a:p>
        </p:txBody>
      </p:sp>
      <p:pic>
        <p:nvPicPr>
          <p:cNvPr id="5" name="Picture 5" descr="A person holding a book shelf&#10;&#10;Description generated with high confidence">
            <a:extLst>
              <a:ext uri="{FF2B5EF4-FFF2-40B4-BE49-F238E27FC236}">
                <a16:creationId xmlns:a16="http://schemas.microsoft.com/office/drawing/2014/main" id="{20567A2C-8268-427A-95EB-4B704168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27" y="2937948"/>
            <a:ext cx="2476500" cy="3026833"/>
          </a:xfrm>
          <a:prstGeom prst="rect">
            <a:avLst/>
          </a:prstGeom>
        </p:spPr>
      </p:pic>
      <p:pic>
        <p:nvPicPr>
          <p:cNvPr id="7" name="Picture 7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59DD1B4C-5745-4D1B-A4D8-A298F399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454" y="2937947"/>
            <a:ext cx="2467092" cy="3026833"/>
          </a:xfrm>
          <a:prstGeom prst="rect">
            <a:avLst/>
          </a:prstGeom>
        </p:spPr>
      </p:pic>
      <p:pic>
        <p:nvPicPr>
          <p:cNvPr id="9" name="Picture 9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480F2355-68AC-4BA3-BDAD-B4D2B9A1B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973" y="2937947"/>
            <a:ext cx="2485907" cy="302683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3CD02-23CB-4EB5-91F3-0BB05C75FDA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902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D99EB-3FA4-4852-8354-679E86E18F39}"/>
              </a:ext>
            </a:extLst>
          </p:cNvPr>
          <p:cNvSpPr txBox="1"/>
          <p:nvPr/>
        </p:nvSpPr>
        <p:spPr>
          <a:xfrm>
            <a:off x="6436549" y="1158992"/>
            <a:ext cx="3928532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 b="1">
                <a:latin typeface="+mj-lt"/>
                <a:cs typeface="Segoe UI"/>
              </a:rPr>
              <a:t>Chris Robichaud</a:t>
            </a:r>
            <a:endParaRPr lang="en-US" sz="2300">
              <a:latin typeface="+mj-lt"/>
            </a:endParaRPr>
          </a:p>
          <a:p>
            <a:r>
              <a:rPr lang="en-GB" sz="2200">
                <a:latin typeface="Century Gothic"/>
                <a:cs typeface="Segoe UI"/>
              </a:rPr>
              <a:t>Director of Pedagogical Innovation</a:t>
            </a:r>
            <a:endParaRPr lang="en-US" sz="2200">
              <a:latin typeface="Century Gothic"/>
              <a:cs typeface="Segoe UI"/>
            </a:endParaRPr>
          </a:p>
          <a:p>
            <a:r>
              <a:rPr lang="en-GB" sz="2200">
                <a:latin typeface="Century Gothic"/>
                <a:cs typeface="Segoe UI"/>
              </a:rPr>
              <a:t>&amp;</a:t>
            </a:r>
          </a:p>
          <a:p>
            <a:r>
              <a:rPr lang="en-GB" sz="2200">
                <a:latin typeface="Century Gothic"/>
                <a:cs typeface="Segoe UI"/>
              </a:rPr>
              <a:t>HKS Senior Lecturer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730D5-0E8A-4E75-8E23-835CF8E76B0A}"/>
              </a:ext>
            </a:extLst>
          </p:cNvPr>
          <p:cNvSpPr txBox="1"/>
          <p:nvPr/>
        </p:nvSpPr>
        <p:spPr>
          <a:xfrm>
            <a:off x="1676401" y="1158992"/>
            <a:ext cx="4088458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300" b="1">
                <a:latin typeface="Century Gothic"/>
                <a:cs typeface="Segoe UI"/>
              </a:rPr>
              <a:t>Jeff Behrends</a:t>
            </a:r>
            <a:endParaRPr lang="en-GB" sz="2300">
              <a:latin typeface="Century Gothic"/>
              <a:cs typeface="Segoe UI"/>
            </a:endParaRPr>
          </a:p>
          <a:p>
            <a:r>
              <a:rPr lang="en-GB" sz="2200">
                <a:latin typeface="Century Gothic"/>
                <a:cs typeface="Segoe UI"/>
              </a:rPr>
              <a:t>Director of Ethics and Technology Initiatives</a:t>
            </a:r>
            <a:r>
              <a:rPr lang="en-US" sz="2200">
                <a:latin typeface="Century Gothic"/>
                <a:cs typeface="Segoe UI"/>
              </a:rPr>
              <a:t>​ </a:t>
            </a:r>
            <a:endParaRPr lang="en-GB" sz="2200">
              <a:cs typeface="Arial"/>
            </a:endParaRPr>
          </a:p>
          <a:p>
            <a:r>
              <a:rPr lang="en-US" sz="2200">
                <a:latin typeface="Century Gothic"/>
                <a:cs typeface="Segoe UI"/>
              </a:rPr>
              <a:t>&amp;</a:t>
            </a:r>
            <a:endParaRPr lang="en-US" sz="2200">
              <a:latin typeface="Arial"/>
              <a:cs typeface="Arial"/>
            </a:endParaRPr>
          </a:p>
          <a:p>
            <a:r>
              <a:rPr lang="en-GB" sz="2200">
                <a:latin typeface="Century Gothic"/>
                <a:cs typeface="Segoe UI"/>
              </a:rPr>
              <a:t>FAS Lecturer in Philosophy</a:t>
            </a:r>
            <a:endParaRPr lang="en-GB" sz="2200"/>
          </a:p>
        </p:txBody>
      </p:sp>
      <p:pic>
        <p:nvPicPr>
          <p:cNvPr id="5" name="Picture 5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20567A2C-8268-427A-95EB-4B704168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788" y="3162065"/>
            <a:ext cx="2476499" cy="3026833"/>
          </a:xfrm>
          <a:prstGeom prst="rect">
            <a:avLst/>
          </a:prstGeom>
        </p:spPr>
      </p:pic>
      <p:pic>
        <p:nvPicPr>
          <p:cNvPr id="9" name="Picture 9" descr="A person standing in front of a book shelf&#10;&#10;Description generated with high confidence">
            <a:extLst>
              <a:ext uri="{FF2B5EF4-FFF2-40B4-BE49-F238E27FC236}">
                <a16:creationId xmlns:a16="http://schemas.microsoft.com/office/drawing/2014/main" id="{480F2355-68AC-4BA3-BDAD-B4D2B9A1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640" y="3162065"/>
            <a:ext cx="2476499" cy="30268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542439-9D34-4CB3-9D19-BCAAF7F7A6A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826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776" y="1322996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chemeClr val="tx1"/>
                </a:solidFill>
              </a:rPr>
              <a:t>Overview </a:t>
            </a:r>
            <a:br>
              <a:rPr lang="en-US" sz="6000">
                <a:solidFill>
                  <a:schemeClr val="tx1"/>
                </a:solidFill>
              </a:rPr>
            </a:br>
            <a:r>
              <a:rPr lang="en-US" sz="6000">
                <a:solidFill>
                  <a:schemeClr val="tx1"/>
                </a:solidFill>
              </a:rPr>
              <a:t>of the </a:t>
            </a:r>
            <a:br>
              <a:rPr lang="en-US" sz="6000">
                <a:solidFill>
                  <a:schemeClr val="tx1"/>
                </a:solidFill>
              </a:rPr>
            </a:br>
            <a:r>
              <a:rPr lang="en-US" sz="6000">
                <a:solidFill>
                  <a:schemeClr val="tx1"/>
                </a:solidFill>
              </a:rPr>
              <a:t>Center</a:t>
            </a:r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3CD52CF3-8E03-4004-883E-B9D6E6F0A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1" r="26944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6714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504" y="610453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+mj-cs"/>
              </a:rPr>
              <a:t>Mission</a:t>
            </a:r>
          </a:p>
        </p:txBody>
      </p:sp>
      <p:pic>
        <p:nvPicPr>
          <p:cNvPr id="9" name="Picture Placeholder 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3732" r="3114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62" name="Straight Connector 6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76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13504" y="2720622"/>
            <a:ext cx="6106712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>
                <a:latin typeface="Century Gothic"/>
                <a:cs typeface="+mn-cs"/>
              </a:rPr>
              <a:t>The Edmond J. Safra Center for Ethics seeks to </a:t>
            </a:r>
            <a:r>
              <a:rPr lang="en-US" sz="2000" b="1">
                <a:latin typeface="Century Gothic"/>
                <a:cs typeface="+mn-cs"/>
              </a:rPr>
              <a:t>strengthen</a:t>
            </a:r>
            <a:r>
              <a:rPr lang="en-US" sz="2000">
                <a:latin typeface="Century Gothic"/>
                <a:cs typeface="+mn-cs"/>
              </a:rPr>
              <a:t> teaching and research about pressing ethical issues; to </a:t>
            </a:r>
            <a:r>
              <a:rPr lang="en-US" sz="2000" b="1">
                <a:latin typeface="Century Gothic"/>
                <a:cs typeface="+mn-cs"/>
              </a:rPr>
              <a:t>foster</a:t>
            </a:r>
            <a:r>
              <a:rPr lang="en-US" sz="2000">
                <a:latin typeface="Century Gothic"/>
                <a:cs typeface="+mn-cs"/>
              </a:rPr>
              <a:t> sound norms of ethical reasoning and civic discussion; and to </a:t>
            </a:r>
            <a:r>
              <a:rPr lang="en-US" sz="2000" b="1">
                <a:latin typeface="Century Gothic"/>
                <a:cs typeface="+mn-cs"/>
              </a:rPr>
              <a:t>share</a:t>
            </a:r>
            <a:r>
              <a:rPr lang="en-US" sz="2000">
                <a:latin typeface="Century Gothic"/>
                <a:cs typeface="+mn-cs"/>
              </a:rPr>
              <a:t> the work of our community in the public interest.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>
                <a:latin typeface="+mj-lt"/>
                <a:hlinkClick r:id="rId3"/>
              </a:rPr>
              <a:t>https://ethics.harvard.edu/</a:t>
            </a:r>
            <a:endParaRPr lang="en-US" sz="2000">
              <a:latin typeface="+mj-lt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995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8">
      <a:dk1>
        <a:srgbClr val="000000"/>
      </a:dk1>
      <a:lt1>
        <a:srgbClr val="FFFFFF"/>
      </a:lt1>
      <a:dk2>
        <a:srgbClr val="44546A"/>
      </a:dk2>
      <a:lt2>
        <a:srgbClr val="D9D9D9"/>
      </a:lt2>
      <a:accent1>
        <a:srgbClr val="FFC000"/>
      </a:accent1>
      <a:accent2>
        <a:srgbClr val="C00000"/>
      </a:accent2>
      <a:accent3>
        <a:srgbClr val="8A0000"/>
      </a:accent3>
      <a:accent4>
        <a:srgbClr val="462340"/>
      </a:accent4>
      <a:accent5>
        <a:srgbClr val="4A7260"/>
      </a:accent5>
      <a:accent6>
        <a:srgbClr val="70AD47"/>
      </a:accent6>
      <a:hlink>
        <a:srgbClr val="0070C0"/>
      </a:hlink>
      <a:folHlink>
        <a:srgbClr val="954F72"/>
      </a:folHlink>
    </a:clrScheme>
    <a:fontScheme name="Custom 38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_Template_CA - v5" id="{91F2B38C-E08A-46D0-9EA0-C8E2D9504695}" vid="{05019A34-FD6E-4E67-9877-6213236777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ED5B3CC0521645912EA02E28B2137F" ma:contentTypeVersion="12" ma:contentTypeDescription="Create a new document." ma:contentTypeScope="" ma:versionID="d953fd71ac6a9f2791e26223d3779316">
  <xsd:schema xmlns:xsd="http://www.w3.org/2001/XMLSchema" xmlns:xs="http://www.w3.org/2001/XMLSchema" xmlns:p="http://schemas.microsoft.com/office/2006/metadata/properties" xmlns:ns2="09de4a7e-ead8-40c0-bea4-dc1c52509e03" xmlns:ns3="ea469f49-3a12-451f-8215-fd1e7e905905" targetNamespace="http://schemas.microsoft.com/office/2006/metadata/properties" ma:root="true" ma:fieldsID="cd325adbd43af33421880e5684e26ae9" ns2:_="" ns3:_="">
    <xsd:import namespace="09de4a7e-ead8-40c0-bea4-dc1c52509e03"/>
    <xsd:import namespace="ea469f49-3a12-451f-8215-fd1e7e905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de4a7e-ead8-40c0-bea4-dc1c52509e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469f49-3a12-451f-8215-fd1e7e905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163F52-96AE-4DAB-9EEA-C8B1B9049CF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E9B74CF-8498-49B0-96EF-63C056EB0A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de4a7e-ead8-40c0-bea4-dc1c52509e03"/>
    <ds:schemaRef ds:uri="ea469f49-3a12-451f-8215-fd1e7e905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6228D5-9BE7-4F82-AB6E-A758A04F31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</Words>
  <Application>Microsoft Office PowerPoint</Application>
  <PresentationFormat>Widescreen</PresentationFormat>
  <Paragraphs>205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Fellows Orientation</vt:lpstr>
      <vt:lpstr>Welcome! We’re glad you’re here</vt:lpstr>
      <vt:lpstr>Agenda</vt:lpstr>
      <vt:lpstr>Brief Introductions</vt:lpstr>
      <vt:lpstr>PowerPoint Presentation</vt:lpstr>
      <vt:lpstr>PowerPoint Presentation</vt:lpstr>
      <vt:lpstr>PowerPoint Presentation</vt:lpstr>
      <vt:lpstr>Overview  of the  Center</vt:lpstr>
      <vt:lpstr>Mission</vt:lpstr>
      <vt:lpstr>Quick Facts</vt:lpstr>
      <vt:lpstr>Fellowships Offered </vt:lpstr>
      <vt:lpstr>Your Time at  the Center</vt:lpstr>
      <vt:lpstr>PowerPoint Presentation</vt:lpstr>
      <vt:lpstr>Opportunities &amp;  Obligations</vt:lpstr>
      <vt:lpstr>Making the Most of Your Time Here</vt:lpstr>
      <vt:lpstr>PowerPoint Presentation</vt:lpstr>
      <vt:lpstr>PowerPoint Presentation</vt:lpstr>
      <vt:lpstr>PowerPoint Presentation</vt:lpstr>
      <vt:lpstr>More Opportunities</vt:lpstr>
      <vt:lpstr>Center Events</vt:lpstr>
      <vt:lpstr>Upcoming Events ethics.harvard.edu/information-fellows</vt:lpstr>
      <vt:lpstr>Outside the Center</vt:lpstr>
      <vt:lpstr>Office Logistics</vt:lpstr>
      <vt:lpstr>Around the Office</vt:lpstr>
      <vt:lpstr>PowerPoint Presentation</vt:lpstr>
      <vt:lpstr>Research Funds  and Financial Matters</vt:lpstr>
      <vt:lpstr>PowerPoint Presentation</vt:lpstr>
      <vt:lpstr>PowerPoint Presentation</vt:lpstr>
      <vt:lpstr>Directing Your Questions</vt:lpstr>
      <vt:lpstr>PowerPoint Presentation</vt:lpstr>
      <vt:lpstr>PowerPoint Presentation</vt:lpstr>
      <vt:lpstr>PowerPoint Presentation</vt:lpstr>
      <vt:lpstr>PowerPoint Presentation</vt:lpstr>
      <vt:lpstr>Questions?</vt:lpstr>
      <vt:lpstr>THANK YOU</vt:lpstr>
      <vt:lpstr>Library Orientation https://library.harvard.edu/services-tools Meet in Widener room 240 at 3:15 pm or walk over with Emily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Fellows Orientation</dc:title>
  <dc:creator/>
  <cp:revision>2</cp:revision>
  <dcterms:created xsi:type="dcterms:W3CDTF">2019-08-29T14:00:42Z</dcterms:created>
  <dcterms:modified xsi:type="dcterms:W3CDTF">2019-09-09T18:28:19Z</dcterms:modified>
</cp:coreProperties>
</file>